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5" r:id="rId3"/>
    <p:sldId id="348" r:id="rId4"/>
    <p:sldId id="350" r:id="rId5"/>
    <p:sldId id="366" r:id="rId6"/>
    <p:sldId id="367" r:id="rId7"/>
    <p:sldId id="368" r:id="rId8"/>
    <p:sldId id="365" r:id="rId9"/>
    <p:sldId id="369" r:id="rId10"/>
    <p:sldId id="345" r:id="rId11"/>
    <p:sldId id="346" r:id="rId12"/>
    <p:sldId id="347" r:id="rId13"/>
    <p:sldId id="374" r:id="rId14"/>
    <p:sldId id="343" r:id="rId15"/>
    <p:sldId id="371" r:id="rId16"/>
    <p:sldId id="372" r:id="rId17"/>
    <p:sldId id="373" r:id="rId18"/>
    <p:sldId id="370" r:id="rId19"/>
    <p:sldId id="318" r:id="rId20"/>
    <p:sldId id="376" r:id="rId21"/>
    <p:sldId id="377" r:id="rId22"/>
    <p:sldId id="379" r:id="rId23"/>
    <p:sldId id="380" r:id="rId24"/>
    <p:sldId id="384" r:id="rId25"/>
    <p:sldId id="383" r:id="rId26"/>
    <p:sldId id="356" r:id="rId27"/>
    <p:sldId id="386" r:id="rId28"/>
    <p:sldId id="385" r:id="rId29"/>
    <p:sldId id="387" r:id="rId30"/>
    <p:sldId id="406" r:id="rId31"/>
    <p:sldId id="392" r:id="rId32"/>
    <p:sldId id="391" r:id="rId33"/>
    <p:sldId id="393" r:id="rId34"/>
    <p:sldId id="394" r:id="rId35"/>
    <p:sldId id="396" r:id="rId36"/>
    <p:sldId id="395" r:id="rId37"/>
    <p:sldId id="397" r:id="rId38"/>
    <p:sldId id="321" r:id="rId39"/>
    <p:sldId id="362" r:id="rId40"/>
    <p:sldId id="398" r:id="rId41"/>
    <p:sldId id="363" r:id="rId42"/>
    <p:sldId id="332" r:id="rId43"/>
    <p:sldId id="335" r:id="rId44"/>
    <p:sldId id="303" r:id="rId45"/>
    <p:sldId id="405" r:id="rId46"/>
    <p:sldId id="401" r:id="rId47"/>
    <p:sldId id="402" r:id="rId48"/>
    <p:sldId id="403" r:id="rId49"/>
    <p:sldId id="340" r:id="rId50"/>
    <p:sldId id="333" r:id="rId51"/>
    <p:sldId id="300" r:id="rId52"/>
    <p:sldId id="40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D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74" autoAdjust="0"/>
    <p:restoredTop sz="82388" autoAdjust="0"/>
  </p:normalViewPr>
  <p:slideViewPr>
    <p:cSldViewPr snapToGrid="0" snapToObjects="1">
      <p:cViewPr varScale="1">
        <p:scale>
          <a:sx n="120" d="100"/>
          <a:sy n="120" d="100"/>
        </p:scale>
        <p:origin x="-34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4DE20-A382-784B-9828-18484D5BA46F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CADED-E34C-A242-8C4F-5514BF76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52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44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Aside: this is how</a:t>
            </a:r>
            <a:r>
              <a:rPr lang="en-US" baseline="0" dirty="0" smtClean="0"/>
              <a:t> Spark works, but lots of other frameworks too!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Aside: this is how</a:t>
            </a:r>
            <a:r>
              <a:rPr lang="en-US" baseline="0" dirty="0" smtClean="0"/>
              <a:t> Spark works, but lots of other frameworks too!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 grained pipelining</a:t>
            </a:r>
            <a:r>
              <a:rPr lang="en-US" baseline="0" dirty="0" smtClean="0"/>
              <a:t> to parallelize use of difference resources.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Fine grained pipelining</a:t>
            </a:r>
            <a:r>
              <a:rPr lang="en-US" baseline="0" dirty="0" smtClean="0"/>
              <a:t> to parallelize use of difference resources.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</a:t>
            </a:r>
            <a:r>
              <a:rPr lang="en-US" baseline="0" dirty="0" smtClean="0"/>
              <a:t> a result of challenge #2: t</a:t>
            </a:r>
            <a:r>
              <a:rPr lang="en-US" dirty="0" smtClean="0"/>
              <a:t>o understand what’s going on with any one of these tasks, need to understand the other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36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Gave up pipelining,</a:t>
            </a:r>
            <a:r>
              <a:rPr lang="en-US" baseline="0" dirty="0" smtClean="0"/>
              <a:t> replaced it with multiplexing!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thinking about building</a:t>
            </a:r>
            <a:r>
              <a:rPr lang="en-US" baseline="0" dirty="0" smtClean="0"/>
              <a:t> a system like Spark from scratch, this is one way you might think about doing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something I’d expect to be merged into master in the near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31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Undoing pipelining: age-old technique for optimizing performance!</a:t>
            </a:r>
          </a:p>
          <a:p>
            <a:endParaRPr lang="en-US" dirty="0" smtClean="0"/>
          </a:p>
          <a:p>
            <a:r>
              <a:rPr lang="en-US" dirty="0" smtClean="0"/>
              <a:t>Enough small tasks that this is</a:t>
            </a:r>
            <a:r>
              <a:rPr lang="en-US" baseline="0" dirty="0" smtClean="0"/>
              <a:t>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4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8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8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Takeaway: </a:t>
            </a:r>
            <a:r>
              <a:rPr lang="en-US" b="0" dirty="0" err="1" smtClean="0"/>
              <a:t>monotasks</a:t>
            </a:r>
            <a:r>
              <a:rPr lang="en-US" b="0" dirty="0" smtClean="0"/>
              <a:t> correctly</a:t>
            </a:r>
            <a:r>
              <a:rPr lang="en-US" b="0" baseline="0" dirty="0" smtClean="0"/>
              <a:t> predicts new runtimes. Note that this is non-trivial (e.g., no runtimes increased by a factor of 2!). Sometimes no bottleneck, sometimes bottleneck stops. </a:t>
            </a:r>
            <a:r>
              <a:rPr lang="en-US" b="0" baseline="0" dirty="0" err="1" smtClean="0"/>
              <a:t>Monotasks</a:t>
            </a:r>
            <a:r>
              <a:rPr lang="en-US" b="0" baseline="0" dirty="0" smtClean="0"/>
              <a:t> gets it correct in both cases.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8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often a tricky thing for folks</a:t>
            </a:r>
            <a:r>
              <a:rPr lang="en-US" baseline="0" dirty="0" smtClean="0"/>
              <a:t> to understand: has 2 benefits.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8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8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8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must be able to reason about performance</a:t>
            </a:r>
            <a:r>
              <a:rPr lang="en-US" baseline="0" dirty="0" smtClean="0"/>
              <a:t> in order to get the fastest job runtimes! It’s not enough just for the framework to be fast – if the user can’t reason about bottlenecks, she can’t choose the best configuration / environment for the job.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 easy is this to do today?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Reasoning about performance is hard!  Evidence: misunderstanding about what’s important to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7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7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Point: it’s evolving w/ hardware, workloads, software changes, need some easy way to reason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7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4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44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ADED-E34C-A242-8C4F-5514BF76FE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4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1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1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9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2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9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4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5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C9E-A6B3-9C4E-90D9-D88618E7354E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6FCB-423F-4648-91DA-F3BD6FD1A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5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 Condensed Light"/>
                <a:cs typeface="Open Sans Condensed Light"/>
              </a:defRPr>
            </a:lvl1pPr>
          </a:lstStyle>
          <a:p>
            <a:fld id="{754F9C9E-A6B3-9C4E-90D9-D88618E7354E}" type="datetimeFigureOut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 Condensed Light"/>
                <a:cs typeface="Open Sans Condensed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 Condensed Light"/>
                <a:cs typeface="Open Sans Condensed Light"/>
              </a:defRPr>
            </a:lvl1pPr>
          </a:lstStyle>
          <a:p>
            <a:fld id="{E8256FCB-423F-4648-91DA-F3BD6FD1A4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1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Condensed Light"/>
          <a:ea typeface="+mj-ea"/>
          <a:cs typeface="Open Sans Condensed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 Condensed Light"/>
          <a:ea typeface="+mn-ea"/>
          <a:cs typeface="Open Sans Condensed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 Condensed Light"/>
          <a:ea typeface="+mn-ea"/>
          <a:cs typeface="Open Sans Condensed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 Condensed Light"/>
          <a:ea typeface="+mn-ea"/>
          <a:cs typeface="Open Sans Condensed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 Condensed Light"/>
          <a:ea typeface="+mn-ea"/>
          <a:cs typeface="Open Sans Condensed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 Condensed Light"/>
          <a:ea typeface="+mn-ea"/>
          <a:cs typeface="Open Sans Condensed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759" y="1172766"/>
            <a:ext cx="7772400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Re-Architecting Apache Spark for</a:t>
            </a:r>
            <a:br>
              <a:rPr lang="en-US" dirty="0" smtClean="0"/>
            </a:br>
            <a:r>
              <a:rPr lang="en-US" dirty="0" smtClean="0"/>
              <a:t>Performance Understandability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759" y="3060797"/>
            <a:ext cx="7053425" cy="1314450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Kay Ousterhout</a:t>
            </a:r>
          </a:p>
          <a:p>
            <a:pPr algn="l"/>
            <a:r>
              <a:rPr lang="en-US" sz="2200" dirty="0" smtClean="0"/>
              <a:t>Joint work with Christopher </a:t>
            </a:r>
            <a:r>
              <a:rPr lang="en-US" sz="2200" dirty="0" err="1" smtClean="0"/>
              <a:t>Canel</a:t>
            </a:r>
            <a:r>
              <a:rPr lang="en-US" sz="2200" dirty="0" smtClean="0"/>
              <a:t>, Max </a:t>
            </a:r>
            <a:r>
              <a:rPr lang="en-US" sz="2200" dirty="0" err="1" smtClean="0"/>
              <a:t>Wolffe</a:t>
            </a:r>
            <a:r>
              <a:rPr lang="en-US" sz="2200" dirty="0" smtClean="0"/>
              <a:t>, </a:t>
            </a:r>
          </a:p>
          <a:p>
            <a:pPr algn="l">
              <a:spcBef>
                <a:spcPts val="0"/>
              </a:spcBef>
            </a:pPr>
            <a:r>
              <a:rPr lang="en-US" sz="2200" dirty="0" smtClean="0"/>
              <a:t>Sylvia </a:t>
            </a:r>
            <a:r>
              <a:rPr lang="en-US" sz="2200" dirty="0" err="1" smtClean="0"/>
              <a:t>Ratnasamy</a:t>
            </a:r>
            <a:r>
              <a:rPr lang="en-US" sz="2200" dirty="0" smtClean="0"/>
              <a:t>, Scott </a:t>
            </a:r>
            <a:r>
              <a:rPr lang="en-US" sz="2200" dirty="0" err="1" smtClean="0"/>
              <a:t>Shenker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67" y="318847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02" y="156642"/>
            <a:ext cx="8229600" cy="769231"/>
          </a:xfrm>
        </p:spPr>
        <p:txBody>
          <a:bodyPr>
            <a:normAutofit/>
          </a:bodyPr>
          <a:lstStyle/>
          <a:p>
            <a:r>
              <a:rPr lang="en-US" sz="4100" dirty="0" smtClean="0"/>
              <a:t>Reasoning about Spark Performance</a:t>
            </a:r>
            <a:endParaRPr lang="en-US" sz="4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55" y="1256869"/>
            <a:ext cx="5088642" cy="2862361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idx="1"/>
          </p:nvPr>
        </p:nvSpPr>
        <p:spPr>
          <a:xfrm>
            <a:off x="151884" y="3185075"/>
            <a:ext cx="8675844" cy="150819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500" dirty="0" smtClean="0">
                <a:latin typeface="Open Sans Condensed Bold"/>
                <a:cs typeface="Open Sans Condensed Bold"/>
              </a:rPr>
              <a:t>Widely accepted that network and disk I/O are bottlenecks</a:t>
            </a:r>
          </a:p>
          <a:p>
            <a:pPr marL="0" indent="0" algn="ctr">
              <a:spcBef>
                <a:spcPts val="2424"/>
              </a:spcBef>
              <a:buNone/>
            </a:pPr>
            <a:r>
              <a:rPr lang="en-US" sz="2500" dirty="0" smtClean="0">
                <a:latin typeface="Open Sans Condensed Bold"/>
                <a:cs typeface="Open Sans Condensed Bold"/>
              </a:rPr>
              <a:t>CPU (not I/O) typically the bottleneck</a:t>
            </a:r>
          </a:p>
          <a:p>
            <a:pPr marL="0" indent="0" algn="ctr">
              <a:buNone/>
            </a:pPr>
            <a:r>
              <a:rPr lang="en-US" sz="2500" dirty="0" smtClean="0"/>
              <a:t>network optimizations can improve job completion time by at most 2%</a:t>
            </a:r>
          </a:p>
        </p:txBody>
      </p:sp>
    </p:spTree>
    <p:extLst>
      <p:ext uri="{BB962C8B-B14F-4D97-AF65-F5344CB8AC3E}">
        <p14:creationId xmlns:p14="http://schemas.microsoft.com/office/powerpoint/2010/main" val="180022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02" y="156642"/>
            <a:ext cx="8229600" cy="769231"/>
          </a:xfrm>
        </p:spPr>
        <p:txBody>
          <a:bodyPr>
            <a:normAutofit/>
          </a:bodyPr>
          <a:lstStyle/>
          <a:p>
            <a:r>
              <a:rPr lang="en-US" sz="4100" dirty="0" smtClean="0"/>
              <a:t>Reasoning about Spark Performance</a:t>
            </a:r>
            <a:endParaRPr lang="en-US" sz="4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2" y="1594228"/>
            <a:ext cx="2140222" cy="1203875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idx="1"/>
          </p:nvPr>
        </p:nvSpPr>
        <p:spPr>
          <a:xfrm>
            <a:off x="300708" y="2966783"/>
            <a:ext cx="2348361" cy="14089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/>
              <a:t>Spark Summit 2015: CPU (not I/O) often the bottleneck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05261" y="1367471"/>
            <a:ext cx="3413749" cy="2861264"/>
            <a:chOff x="1004104" y="1132864"/>
            <a:chExt cx="7056262" cy="57251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104" y="1132864"/>
              <a:ext cx="7056262" cy="57251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324049" y="3463769"/>
              <a:ext cx="2529359" cy="146948"/>
            </a:xfrm>
            <a:prstGeom prst="rect">
              <a:avLst/>
            </a:prstGeom>
            <a:solidFill>
              <a:srgbClr val="FFFF00">
                <a:alpha val="3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11769" y="4707780"/>
              <a:ext cx="4659680" cy="844745"/>
            </a:xfrm>
            <a:prstGeom prst="rect">
              <a:avLst/>
            </a:prstGeom>
            <a:solidFill>
              <a:srgbClr val="FFFF00">
                <a:alpha val="3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996325" y="1134144"/>
            <a:ext cx="19843" cy="3509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3"/>
          <p:cNvSpPr txBox="1">
            <a:spLocks/>
          </p:cNvSpPr>
          <p:nvPr/>
        </p:nvSpPr>
        <p:spPr>
          <a:xfrm>
            <a:off x="3758320" y="2966782"/>
            <a:ext cx="5027194" cy="15081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Project Tungsten:</a:t>
            </a:r>
          </a:p>
          <a:p>
            <a:pPr marL="0" indent="0" algn="ctr">
              <a:buFont typeface="Arial"/>
              <a:buNone/>
            </a:pPr>
            <a:r>
              <a:rPr lang="en-US" sz="2500" dirty="0" smtClean="0">
                <a:latin typeface="Open Sans Condensed Bold"/>
                <a:cs typeface="Open Sans Condensed Bold"/>
              </a:rPr>
              <a:t>initiative to optimize Spark’s CPU use, driven in part by our measurements</a:t>
            </a: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387781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02" y="156642"/>
            <a:ext cx="8229600" cy="769231"/>
          </a:xfrm>
        </p:spPr>
        <p:txBody>
          <a:bodyPr>
            <a:normAutofit/>
          </a:bodyPr>
          <a:lstStyle/>
          <a:p>
            <a:r>
              <a:rPr lang="en-US" sz="4100" dirty="0" smtClean="0"/>
              <a:t>Reasoning about Spark Performance</a:t>
            </a:r>
            <a:endParaRPr lang="en-US" sz="4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2" y="1594228"/>
            <a:ext cx="2140222" cy="1203875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idx="1"/>
          </p:nvPr>
        </p:nvSpPr>
        <p:spPr>
          <a:xfrm>
            <a:off x="300708" y="2966783"/>
            <a:ext cx="2348361" cy="14089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/>
              <a:t>Spark Summit 2015: CPU (not I/O) often the bottleneck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1060" y="1250640"/>
            <a:ext cx="2074332" cy="1738620"/>
            <a:chOff x="1004104" y="1132864"/>
            <a:chExt cx="7056262" cy="57251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104" y="1132864"/>
              <a:ext cx="7056262" cy="57251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324049" y="3463769"/>
              <a:ext cx="2529359" cy="146948"/>
            </a:xfrm>
            <a:prstGeom prst="rect">
              <a:avLst/>
            </a:prstGeom>
            <a:solidFill>
              <a:srgbClr val="FFFF00">
                <a:alpha val="3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11769" y="4707780"/>
              <a:ext cx="4659680" cy="844745"/>
            </a:xfrm>
            <a:prstGeom prst="rect">
              <a:avLst/>
            </a:prstGeom>
            <a:solidFill>
              <a:srgbClr val="FFFF00">
                <a:alpha val="3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996325" y="1134144"/>
            <a:ext cx="19843" cy="3509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3"/>
          <p:cNvSpPr txBox="1">
            <a:spLocks/>
          </p:cNvSpPr>
          <p:nvPr/>
        </p:nvSpPr>
        <p:spPr>
          <a:xfrm>
            <a:off x="3382549" y="2966782"/>
            <a:ext cx="2442684" cy="17463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500" dirty="0" smtClean="0">
                <a:latin typeface="Open Sans Cond Light"/>
                <a:cs typeface="Open Sans Cond Light"/>
              </a:rPr>
              <a:t>Project Tungsten:</a:t>
            </a:r>
          </a:p>
          <a:p>
            <a:pPr marL="0" indent="0" algn="ctr">
              <a:buFont typeface="Arial"/>
              <a:buNone/>
            </a:pPr>
            <a:r>
              <a:rPr lang="en-US" sz="2500" dirty="0" smtClean="0">
                <a:latin typeface="Open Sans Cond Light"/>
                <a:cs typeface="Open Sans Cond Light"/>
              </a:rPr>
              <a:t>initiative to optimize Spark’s CPU use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174815" y="1134144"/>
            <a:ext cx="19843" cy="3509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/>
          <p:cNvSpPr txBox="1">
            <a:spLocks/>
          </p:cNvSpPr>
          <p:nvPr/>
        </p:nvSpPr>
        <p:spPr>
          <a:xfrm>
            <a:off x="6339903" y="1754621"/>
            <a:ext cx="2637189" cy="20869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500" dirty="0" smtClean="0"/>
              <a:t>Spark 2.0:</a:t>
            </a:r>
            <a:endParaRPr lang="en-US" sz="2500" dirty="0"/>
          </a:p>
          <a:p>
            <a:pPr marL="0" indent="0" algn="ctr">
              <a:buFont typeface="Arial"/>
              <a:buNone/>
            </a:pPr>
            <a:r>
              <a:rPr lang="en-US" sz="2500" dirty="0" smtClean="0"/>
              <a:t>Some evidence that I/O is again the bottleneck [</a:t>
            </a:r>
            <a:r>
              <a:rPr lang="en-US" sz="2500" dirty="0" err="1" smtClean="0"/>
              <a:t>HotCloud</a:t>
            </a:r>
            <a:r>
              <a:rPr lang="en-US" sz="2500" dirty="0" smtClean="0"/>
              <a:t> </a:t>
            </a:r>
            <a:r>
              <a:rPr lang="uk-UA" sz="2500" dirty="0" smtClean="0"/>
              <a:t>’</a:t>
            </a:r>
            <a:r>
              <a:rPr lang="en-US" sz="2500" dirty="0" smtClean="0"/>
              <a:t>16]</a:t>
            </a:r>
          </a:p>
        </p:txBody>
      </p:sp>
    </p:spTree>
    <p:extLst>
      <p:ext uri="{BB962C8B-B14F-4D97-AF65-F5344CB8AC3E}">
        <p14:creationId xmlns:p14="http://schemas.microsoft.com/office/powerpoint/2010/main" val="1387720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25674"/>
            <a:ext cx="8229600" cy="38689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Users need to understand performance to extract the best runtimes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Reasoning about performance is currently difficult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Open Sans Condensed Bold"/>
                <a:cs typeface="Open Sans Condensed Bold"/>
              </a:rPr>
              <a:t>Software and hardware are constantly evolving, so performance is always in flux</a:t>
            </a:r>
            <a:endParaRPr lang="en-US" dirty="0">
              <a:latin typeface="Open Sans Condensed Bold"/>
              <a:cs typeface="Open Sans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75344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64" y="1063229"/>
            <a:ext cx="6701726" cy="3881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Vision: </a:t>
            </a:r>
            <a:r>
              <a:rPr lang="en-US" sz="3600" dirty="0"/>
              <a:t>j</a:t>
            </a:r>
            <a:r>
              <a:rPr lang="en-US" sz="3600" dirty="0" smtClean="0"/>
              <a:t>obs report high-level performance metrics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918511" y="2948052"/>
            <a:ext cx="7495500" cy="21954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5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64" y="1063229"/>
            <a:ext cx="6701726" cy="3881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8511" y="3299550"/>
            <a:ext cx="7495500" cy="184395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Vision: </a:t>
            </a:r>
            <a:r>
              <a:rPr lang="en-US" sz="3600" dirty="0"/>
              <a:t>j</a:t>
            </a:r>
            <a:r>
              <a:rPr lang="en-US" sz="3600" dirty="0" smtClean="0"/>
              <a:t>obs report high-level performance metrics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127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64" y="1063229"/>
            <a:ext cx="6701726" cy="3881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8511" y="3480970"/>
            <a:ext cx="7495500" cy="16625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Vision: </a:t>
            </a:r>
            <a:r>
              <a:rPr lang="en-US" sz="3600" dirty="0"/>
              <a:t>j</a:t>
            </a:r>
            <a:r>
              <a:rPr lang="en-US" sz="3600" dirty="0" smtClean="0"/>
              <a:t>obs report high-level performance metrics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273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64" y="1063229"/>
            <a:ext cx="6701726" cy="38817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Vision: </a:t>
            </a:r>
            <a:r>
              <a:rPr lang="en-US" sz="3600" dirty="0"/>
              <a:t>j</a:t>
            </a:r>
            <a:r>
              <a:rPr lang="en-US" sz="3600" dirty="0" smtClean="0"/>
              <a:t>obs report high-level performance metrics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603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90695"/>
            <a:ext cx="9144000" cy="6576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achieve this 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Spark overview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Spark’s performance: why it’s hard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New architecture: </a:t>
            </a:r>
            <a:r>
              <a:rPr lang="en-US" dirty="0" err="1" smtClean="0"/>
              <a:t>monotasks</a:t>
            </a:r>
            <a:endParaRPr lang="en-US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</a:t>
            </a:r>
            <a:r>
              <a:rPr lang="en-US" dirty="0" err="1" smtClean="0"/>
              <a:t>monotasks</a:t>
            </a:r>
            <a:r>
              <a:rPr lang="en-US" dirty="0" smtClean="0"/>
              <a:t> performance: why it’s easy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 in action (results)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56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164041" y="2015494"/>
            <a:ext cx="2529418" cy="1482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Example Spark Job: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remote data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Filter records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196766" y="159138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1: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1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196766" y="1421274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2: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2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196766" y="2698159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3: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3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96766" y="3948281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4: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4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9962" y="556003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5: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5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79962" y="1832888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6: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6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79962" y="3642128"/>
            <a:ext cx="2527300" cy="10750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</a:t>
            </a:r>
            <a:r>
              <a:rPr lang="en-US" sz="2000" dirty="0">
                <a:solidFill>
                  <a:schemeClr val="tx1"/>
                </a:solidFill>
                <a:latin typeface="Open Sans Cond Light"/>
                <a:cs typeface="Open Sans Cond Light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and filter </a:t>
            </a:r>
            <a:r>
              <a:rPr lang="en-US" sz="20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7172284" y="2845330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800" dirty="0" smtClean="0"/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3317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PhD candidate at UC Berkeley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Thesis work on performance of large-scale distributed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Apache Spark PMC member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164041" y="2015494"/>
            <a:ext cx="2529418" cy="1482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Example Spark Job: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Read remote data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Filter records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Write result to disk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8728" y="4535757"/>
            <a:ext cx="685482" cy="3647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time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4114211" y="4718108"/>
            <a:ext cx="47239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93807" y="263098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5737" y="263098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9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93806" y="660052"/>
            <a:ext cx="1126871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2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93807" y="1058470"/>
            <a:ext cx="739863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3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93807" y="1462620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4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1130" y="1058470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11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48137" y="660052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10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48137" y="1462109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12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9784" y="779121"/>
            <a:ext cx="128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/>
                <a:cs typeface="Open Sans Condensed Light"/>
              </a:rPr>
              <a:t>Worker 1</a:t>
            </a:r>
            <a:endParaRPr lang="en-US" sz="2400" dirty="0">
              <a:latin typeface="Open Sans Condensed Light"/>
              <a:cs typeface="Open Sans Condensed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93807" y="2150313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5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85737" y="2150313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13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93806" y="2547267"/>
            <a:ext cx="1126871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6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393807" y="2945685"/>
            <a:ext cx="739863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7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93807" y="3349835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</a:t>
            </a:r>
            <a:r>
              <a: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rPr>
              <a:t>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61130" y="2945685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15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48137" y="2547267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14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8137" y="3349324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16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29784" y="2631297"/>
            <a:ext cx="128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/>
                <a:cs typeface="Open Sans Condensed Light"/>
              </a:rPr>
              <a:t>Worker 2</a:t>
            </a:r>
            <a:endParaRPr lang="en-US" sz="2400" dirty="0">
              <a:latin typeface="Open Sans Condensed Light"/>
              <a:cs typeface="Open Sans Condensed Light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074451" y="3724716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800" dirty="0" smtClean="0"/>
              <a:t>…</a:t>
            </a:r>
            <a:endParaRPr lang="en-US" sz="4800" dirty="0"/>
          </a:p>
        </p:txBody>
      </p:sp>
      <p:sp>
        <p:nvSpPr>
          <p:cNvPr id="37" name="TextBox 36"/>
          <p:cNvSpPr txBox="1"/>
          <p:nvPr/>
        </p:nvSpPr>
        <p:spPr>
          <a:xfrm>
            <a:off x="623680" y="250290"/>
            <a:ext cx="157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/>
                <a:cs typeface="Open Sans Condensed Light"/>
              </a:rPr>
              <a:t>Fixed number of “slots”</a:t>
            </a:r>
            <a:endParaRPr lang="en-US" sz="2400" dirty="0">
              <a:latin typeface="Open Sans Condensed Light"/>
              <a:cs typeface="Open Sans Condensed Light"/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4114211" y="250290"/>
            <a:ext cx="183512" cy="1516365"/>
          </a:xfrm>
          <a:prstGeom prst="leftBrace">
            <a:avLst>
              <a:gd name="adj1" fmla="val 83149"/>
              <a:gd name="adj2" fmla="val 2464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Open Sans Condensed Light"/>
              <a:cs typeface="Open Sans Condensed Light"/>
            </a:endParaRPr>
          </a:p>
        </p:txBody>
      </p:sp>
      <p:cxnSp>
        <p:nvCxnSpPr>
          <p:cNvPr id="4" name="Straight Arrow Connector 3"/>
          <p:cNvCxnSpPr>
            <a:endCxn id="2" idx="1"/>
          </p:cNvCxnSpPr>
          <p:nvPr/>
        </p:nvCxnSpPr>
        <p:spPr>
          <a:xfrm>
            <a:off x="2197811" y="567644"/>
            <a:ext cx="1916400" cy="5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170801" y="263098"/>
            <a:ext cx="1325631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17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0802" y="2150313"/>
            <a:ext cx="1051037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18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08595" y="1058470"/>
            <a:ext cx="1393784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19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55211" y="263098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47141" y="263098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9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55210" y="660052"/>
            <a:ext cx="1126871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2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55211" y="1058470"/>
            <a:ext cx="739863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3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55211" y="1462620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4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22534" y="1058470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11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09541" y="660052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10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09541" y="1462109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12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1188" y="779121"/>
            <a:ext cx="128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/>
                <a:cs typeface="Open Sans Condensed Light"/>
              </a:rPr>
              <a:t>Worker 1</a:t>
            </a:r>
            <a:endParaRPr lang="en-US" sz="2400" dirty="0">
              <a:latin typeface="Open Sans Condensed Light"/>
              <a:cs typeface="Open Sans Condensed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55211" y="2150313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5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47141" y="2150313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13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55210" y="2547267"/>
            <a:ext cx="1126871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6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55211" y="2945685"/>
            <a:ext cx="739863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7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55211" y="3349835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</a:t>
            </a:r>
            <a:r>
              <a: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rPr>
              <a:t>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422534" y="2945685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15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09541" y="2547267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14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09541" y="3349324"/>
            <a:ext cx="11268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16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1188" y="2631297"/>
            <a:ext cx="128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/>
                <a:cs typeface="Open Sans Condensed Light"/>
              </a:rPr>
              <a:t>Worker 2</a:t>
            </a:r>
            <a:endParaRPr lang="en-US" sz="2400" dirty="0">
              <a:latin typeface="Open Sans Condensed Light"/>
              <a:cs typeface="Open Sans Condensed Light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2358096" y="3724716"/>
            <a:ext cx="565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4800" dirty="0" smtClean="0">
                <a:latin typeface="Open Sans Condensed Light"/>
                <a:cs typeface="Open Sans Condensed Light"/>
              </a:rPr>
              <a:t>…</a:t>
            </a:r>
            <a:endParaRPr lang="en-US" sz="4800" dirty="0">
              <a:latin typeface="Open Sans Condensed Light"/>
              <a:cs typeface="Open Sans Condensed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32205" y="263098"/>
            <a:ext cx="1325631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17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32206" y="2150313"/>
            <a:ext cx="1051037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18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69999" y="1058470"/>
            <a:ext cx="1393784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19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71" name="Content Placeholder 3"/>
          <p:cNvSpPr txBox="1">
            <a:spLocks/>
          </p:cNvSpPr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4000" dirty="0" smtClean="0">
              <a:latin typeface="Open Sans Condensed Bold"/>
              <a:cs typeface="Open Sans Condensed Bold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782081" y="660052"/>
            <a:ext cx="6142243" cy="3621415"/>
          </a:xfrm>
          <a:prstGeom prst="roundRect">
            <a:avLst>
              <a:gd name="adj" fmla="val 6115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pen Sans Condensed Light"/>
              <a:cs typeface="Open Sans Condensed Ligh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4436273" y="1995709"/>
            <a:ext cx="448094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436273" y="2436955"/>
            <a:ext cx="4480945" cy="5453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436273" y="2700615"/>
            <a:ext cx="448094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36273" y="3144590"/>
            <a:ext cx="448094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36273" y="3446226"/>
            <a:ext cx="4480945" cy="5453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36273" y="3888524"/>
            <a:ext cx="4480945" cy="7133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486208" y="2001162"/>
            <a:ext cx="371241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57452" y="2001162"/>
            <a:ext cx="771203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57141" y="2001162"/>
            <a:ext cx="233324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28655" y="2001162"/>
            <a:ext cx="228488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7448" y="2706069"/>
            <a:ext cx="531172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227642" y="2706069"/>
            <a:ext cx="173112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28655" y="2706069"/>
            <a:ext cx="598986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92446" y="2001162"/>
            <a:ext cx="371241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61633" y="2001162"/>
            <a:ext cx="230813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227641" y="2001162"/>
            <a:ext cx="833992" cy="443978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372068" y="2706069"/>
            <a:ext cx="173112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59304" y="2700615"/>
            <a:ext cx="466278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31148" y="2700615"/>
            <a:ext cx="273932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05080" y="2700615"/>
            <a:ext cx="684973" cy="443978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388622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227642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654802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81964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31148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958308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490058" y="3451683"/>
            <a:ext cx="427160" cy="443978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809540" y="869200"/>
            <a:ext cx="6107678" cy="74317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1: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Read block 1, filter, write result to disk</a:t>
            </a:r>
            <a:endParaRPr lang="en-US" sz="36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662351" y="263098"/>
            <a:ext cx="864470" cy="30454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Task 1</a:t>
            </a:r>
            <a:endParaRPr lang="en-US" sz="20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50929" y="4418337"/>
            <a:ext cx="685482" cy="3647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time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3936411" y="4600688"/>
            <a:ext cx="40372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26821" y="263098"/>
            <a:ext cx="4564584" cy="3969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662351" y="567644"/>
            <a:ext cx="1119730" cy="3516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914787" y="2061726"/>
            <a:ext cx="1521486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Network read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914787" y="2758923"/>
            <a:ext cx="1521486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CPU (filter)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914787" y="3513295"/>
            <a:ext cx="1521486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Disk write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009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11" grpId="0" animBg="1"/>
      <p:bldP spid="74" grpId="0" animBg="1"/>
      <p:bldP spid="75" grpId="0" animBg="1"/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848337"/>
            <a:ext cx="9144000" cy="6576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achieve this 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Spark overview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Spark’s performance: why it’s hard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New architecture: </a:t>
            </a:r>
            <a:r>
              <a:rPr lang="en-US" dirty="0" err="1" smtClean="0"/>
              <a:t>monotasks</a:t>
            </a:r>
            <a:endParaRPr lang="en-US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</a:t>
            </a:r>
            <a:r>
              <a:rPr lang="en-US" dirty="0" err="1" smtClean="0"/>
              <a:t>monotasks</a:t>
            </a:r>
            <a:r>
              <a:rPr lang="en-US" dirty="0" smtClean="0"/>
              <a:t> performance: why it’s easy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 in action (results)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887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9599" y="377568"/>
            <a:ext cx="5677243" cy="2973159"/>
            <a:chOff x="1318087" y="608140"/>
            <a:chExt cx="6339163" cy="3319809"/>
          </a:xfrm>
        </p:grpSpPr>
        <p:sp>
          <p:nvSpPr>
            <p:cNvPr id="39" name="Rectangle 38"/>
            <p:cNvSpPr/>
            <p:nvPr/>
          </p:nvSpPr>
          <p:spPr>
            <a:xfrm>
              <a:off x="2165132" y="1796796"/>
              <a:ext cx="1051037" cy="3045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Task 18</a:t>
              </a:r>
              <a:endPara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02925" y="704953"/>
              <a:ext cx="1393784" cy="3045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Task 19</a:t>
              </a:r>
              <a:endPara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1515007" y="608140"/>
              <a:ext cx="6142243" cy="3319809"/>
            </a:xfrm>
            <a:prstGeom prst="roundRect">
              <a:avLst>
                <a:gd name="adj" fmla="val 6115"/>
              </a:avLst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3169199" y="1642192"/>
              <a:ext cx="448094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169199" y="2083438"/>
              <a:ext cx="4480945" cy="545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169199" y="2347098"/>
              <a:ext cx="448094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169199" y="2791073"/>
              <a:ext cx="448094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169199" y="3092709"/>
              <a:ext cx="4480945" cy="545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169199" y="3535007"/>
              <a:ext cx="4480945" cy="713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3219134" y="1647645"/>
              <a:ext cx="371241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90378" y="1647645"/>
              <a:ext cx="771203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90067" y="1647645"/>
              <a:ext cx="233324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361581" y="1647645"/>
              <a:ext cx="228488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90374" y="2352552"/>
              <a:ext cx="53117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960568" y="2352552"/>
              <a:ext cx="17311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361581" y="2352552"/>
              <a:ext cx="598986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25372" y="1647645"/>
              <a:ext cx="371241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94559" y="1647645"/>
              <a:ext cx="230813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60567" y="1647645"/>
              <a:ext cx="833992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104994" y="2352552"/>
              <a:ext cx="17311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92230" y="2347098"/>
              <a:ext cx="466278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264074" y="2347098"/>
              <a:ext cx="27393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38006" y="2347098"/>
              <a:ext cx="684973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21548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60568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87728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814890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64074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691234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22984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542466" y="737974"/>
              <a:ext cx="6107678" cy="74317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Task 1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18087" y="1708209"/>
              <a:ext cx="1851112" cy="3340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Network read</a:t>
              </a:r>
              <a:endParaRPr lang="en-US" sz="24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647713" y="2405406"/>
              <a:ext cx="1521486" cy="33403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CPU (filter)</a:t>
              </a:r>
              <a:endParaRPr lang="en-US" sz="24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647713" y="3159778"/>
              <a:ext cx="1521486" cy="33403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Disk write</a:t>
              </a:r>
              <a:endParaRPr lang="en-US" sz="24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391297" y="3896606"/>
            <a:ext cx="8491838" cy="74317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Challenge 1: Task pipelines multiple resources,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bottlenecked on different resources at different times</a:t>
            </a:r>
            <a:endParaRPr lang="en-US" sz="36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3353120" y="1075636"/>
            <a:ext cx="25297" cy="2219214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4720078" y="1075636"/>
            <a:ext cx="25297" cy="2219214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973127" y="1075636"/>
            <a:ext cx="25297" cy="221921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345406" y="1108202"/>
            <a:ext cx="1537729" cy="8789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bottlenecked on disk write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82" name="Straight Arrow Connector 81"/>
          <p:cNvCxnSpPr>
            <a:stCxn id="81" idx="1"/>
          </p:cNvCxnSpPr>
          <p:nvPr/>
        </p:nvCxnSpPr>
        <p:spPr>
          <a:xfrm flipH="1" flipV="1">
            <a:off x="6998424" y="1442106"/>
            <a:ext cx="346982" cy="105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78228" y="2605056"/>
            <a:ext cx="1537729" cy="8789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bottlenecked on network read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592649" y="3116649"/>
            <a:ext cx="1760471" cy="72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1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3065421" y="136498"/>
            <a:ext cx="1681047" cy="1107385"/>
            <a:chOff x="1572387" y="899258"/>
            <a:chExt cx="2087233" cy="1844869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572387" y="1139732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572387" y="1404173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572387" y="1562185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572387" y="1828261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572387" y="2009033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572387" y="2274104"/>
              <a:ext cx="2087233" cy="4275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1595647" y="1143000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768573" y="1143000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34230" y="1143000"/>
              <a:ext cx="1086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27801" y="1143000"/>
              <a:ext cx="106430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68571" y="1565454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06810" y="1565454"/>
              <a:ext cx="806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127801" y="1565454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902798" y="1143000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795285" y="1143000"/>
              <a:ext cx="10751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06809" y="1143001"/>
              <a:ext cx="388475" cy="266079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474084" y="1565454"/>
              <a:ext cx="806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794200" y="1562185"/>
              <a:ext cx="217193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013986" y="1562185"/>
              <a:ext cx="127598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41584" y="1562185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015993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406810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605782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804755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013986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212958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460648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572387" y="899258"/>
              <a:ext cx="2087233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664230" y="2289469"/>
              <a:ext cx="1891143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063780" y="1300627"/>
            <a:ext cx="2459210" cy="1107385"/>
            <a:chOff x="3659620" y="889985"/>
            <a:chExt cx="3053421" cy="1844869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34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endCxn id="134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2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744828" y="132978"/>
            <a:ext cx="1681047" cy="1107385"/>
            <a:chOff x="6718200" y="889985"/>
            <a:chExt cx="2087233" cy="1844869"/>
          </a:xfrm>
        </p:grpSpPr>
        <p:cxnSp>
          <p:nvCxnSpPr>
            <p:cNvPr id="144" name="Straight Connector 143"/>
            <p:cNvCxnSpPr/>
            <p:nvPr/>
          </p:nvCxnSpPr>
          <p:spPr>
            <a:xfrm>
              <a:off x="6718200" y="1130459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718200" y="139490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6718200" y="1552912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6718200" y="1818988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6718200" y="199976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718200" y="2264831"/>
              <a:ext cx="2087233" cy="4275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/>
            <p:cNvSpPr/>
            <p:nvPr/>
          </p:nvSpPr>
          <p:spPr>
            <a:xfrm>
              <a:off x="6741460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914386" y="1133727"/>
              <a:ext cx="13414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26829" y="1133727"/>
              <a:ext cx="1086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20399" y="1133727"/>
              <a:ext cx="106430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6914384" y="1556181"/>
              <a:ext cx="18706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380495" y="1556181"/>
              <a:ext cx="252764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7101486" y="1556181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048528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552623" y="1133727"/>
              <a:ext cx="10751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435512" y="1133727"/>
              <a:ext cx="117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619897" y="1556181"/>
              <a:ext cx="32011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940013" y="1552910"/>
              <a:ext cx="217193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159799" y="1552910"/>
              <a:ext cx="127598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287397" y="1552910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161806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380495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619897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950568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159799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35877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60646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6718200" y="889985"/>
              <a:ext cx="2087233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10043" y="2280196"/>
              <a:ext cx="1891143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9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cxnSp>
        <p:nvCxnSpPr>
          <p:cNvPr id="176" name="Straight Connector 175"/>
          <p:cNvCxnSpPr/>
          <p:nvPr/>
        </p:nvCxnSpPr>
        <p:spPr>
          <a:xfrm>
            <a:off x="3065422" y="2605191"/>
            <a:ext cx="152079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065422" y="2763922"/>
            <a:ext cx="152079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3065422" y="2858769"/>
            <a:ext cx="1520795" cy="1962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203" idx="3"/>
          </p:cNvCxnSpPr>
          <p:nvPr/>
        </p:nvCxnSpPr>
        <p:spPr>
          <a:xfrm flipV="1">
            <a:off x="3065422" y="3014539"/>
            <a:ext cx="1520795" cy="3942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265" idx="0"/>
          </p:cNvCxnSpPr>
          <p:nvPr/>
        </p:nvCxnSpPr>
        <p:spPr>
          <a:xfrm>
            <a:off x="3065422" y="3126990"/>
            <a:ext cx="1481558" cy="1617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065422" y="3286099"/>
            <a:ext cx="1520795" cy="5703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3082877" y="2607152"/>
            <a:ext cx="129766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3" name="Rectangle 182"/>
          <p:cNvSpPr/>
          <p:nvPr/>
        </p:nvSpPr>
        <p:spPr>
          <a:xfrm>
            <a:off x="3212644" y="2607152"/>
            <a:ext cx="269572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4" name="Rectangle 183"/>
          <p:cNvSpPr/>
          <p:nvPr/>
        </p:nvSpPr>
        <p:spPr>
          <a:xfrm>
            <a:off x="3562082" y="2607152"/>
            <a:ext cx="81558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5" name="Rectangle 184"/>
          <p:cNvSpPr/>
          <p:nvPr/>
        </p:nvSpPr>
        <p:spPr>
          <a:xfrm>
            <a:off x="3482215" y="2607152"/>
            <a:ext cx="79867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6" name="Rectangle 185"/>
          <p:cNvSpPr/>
          <p:nvPr/>
        </p:nvSpPr>
        <p:spPr>
          <a:xfrm>
            <a:off x="3212642" y="2860731"/>
            <a:ext cx="185670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7" name="Rectangle 186"/>
          <p:cNvSpPr/>
          <p:nvPr/>
        </p:nvSpPr>
        <p:spPr>
          <a:xfrm>
            <a:off x="3691589" y="2860731"/>
            <a:ext cx="60511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8" name="Rectangle 187"/>
          <p:cNvSpPr/>
          <p:nvPr/>
        </p:nvSpPr>
        <p:spPr>
          <a:xfrm>
            <a:off x="3482215" y="2860731"/>
            <a:ext cx="209374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9" name="Rectangle 188"/>
          <p:cNvSpPr/>
          <p:nvPr/>
        </p:nvSpPr>
        <p:spPr>
          <a:xfrm>
            <a:off x="4063788" y="2607152"/>
            <a:ext cx="129766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0" name="Rectangle 189"/>
          <p:cNvSpPr/>
          <p:nvPr/>
        </p:nvSpPr>
        <p:spPr>
          <a:xfrm>
            <a:off x="3983108" y="2607152"/>
            <a:ext cx="80680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1" name="Rectangle 190"/>
          <p:cNvSpPr/>
          <p:nvPr/>
        </p:nvSpPr>
        <p:spPr>
          <a:xfrm>
            <a:off x="3691588" y="2607153"/>
            <a:ext cx="291519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2" name="Rectangle 191"/>
          <p:cNvSpPr/>
          <p:nvPr/>
        </p:nvSpPr>
        <p:spPr>
          <a:xfrm>
            <a:off x="3742073" y="2860731"/>
            <a:ext cx="60511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3" name="Rectangle 192"/>
          <p:cNvSpPr/>
          <p:nvPr/>
        </p:nvSpPr>
        <p:spPr>
          <a:xfrm>
            <a:off x="3982294" y="2858769"/>
            <a:ext cx="162986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4147226" y="2858769"/>
            <a:ext cx="95752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5" name="Rectangle 194"/>
          <p:cNvSpPr/>
          <p:nvPr/>
        </p:nvSpPr>
        <p:spPr>
          <a:xfrm>
            <a:off x="4242978" y="2858769"/>
            <a:ext cx="92500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6" name="Rectangle 195"/>
          <p:cNvSpPr/>
          <p:nvPr/>
        </p:nvSpPr>
        <p:spPr>
          <a:xfrm>
            <a:off x="3398313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7" name="Rectangle 196"/>
          <p:cNvSpPr/>
          <p:nvPr/>
        </p:nvSpPr>
        <p:spPr>
          <a:xfrm>
            <a:off x="3691589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8" name="Rectangle 197"/>
          <p:cNvSpPr/>
          <p:nvPr/>
        </p:nvSpPr>
        <p:spPr>
          <a:xfrm>
            <a:off x="3840902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9" name="Rectangle 198"/>
          <p:cNvSpPr/>
          <p:nvPr/>
        </p:nvSpPr>
        <p:spPr>
          <a:xfrm>
            <a:off x="3990215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0" name="Rectangle 199"/>
          <p:cNvSpPr/>
          <p:nvPr/>
        </p:nvSpPr>
        <p:spPr>
          <a:xfrm>
            <a:off x="4147226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1" name="Rectangle 200"/>
          <p:cNvSpPr/>
          <p:nvPr/>
        </p:nvSpPr>
        <p:spPr>
          <a:xfrm>
            <a:off x="4344353" y="3128607"/>
            <a:ext cx="65564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3" name="Rounded Rectangle 202"/>
          <p:cNvSpPr/>
          <p:nvPr/>
        </p:nvSpPr>
        <p:spPr>
          <a:xfrm>
            <a:off x="3065422" y="2460846"/>
            <a:ext cx="1520795" cy="1107385"/>
          </a:xfrm>
          <a:prstGeom prst="roundRect">
            <a:avLst>
              <a:gd name="adj" fmla="val 6115"/>
            </a:avLst>
          </a:prstGeom>
          <a:noFill/>
          <a:ln w="952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3134343" y="3295322"/>
            <a:ext cx="1419150" cy="267343"/>
          </a:xfrm>
          <a:prstGeom prst="rect">
            <a:avLst/>
          </a:prstGeom>
          <a:solidFill>
            <a:schemeClr val="bg1">
              <a:alpha val="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</a:t>
            </a:r>
            <a:r>
              <a:rPr lang="en-US" sz="2400" dirty="0">
                <a:solidFill>
                  <a:schemeClr val="tx1"/>
                </a:solidFill>
                <a:latin typeface="Open Sans Cond Light"/>
                <a:cs typeface="Open Sans Cond Light"/>
              </a:rPr>
              <a:t>3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3063780" y="3630054"/>
            <a:ext cx="2459210" cy="1107385"/>
            <a:chOff x="3659620" y="889985"/>
            <a:chExt cx="3053421" cy="1844869"/>
          </a:xfrm>
        </p:grpSpPr>
        <p:cxnSp>
          <p:nvCxnSpPr>
            <p:cNvPr id="206" name="Straight Connector 205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endCxn id="226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26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4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589390" y="2461630"/>
            <a:ext cx="1681047" cy="1107385"/>
            <a:chOff x="6718200" y="889985"/>
            <a:chExt cx="2087233" cy="1844869"/>
          </a:xfrm>
        </p:grpSpPr>
        <p:cxnSp>
          <p:nvCxnSpPr>
            <p:cNvPr id="236" name="Straight Connector 235"/>
            <p:cNvCxnSpPr/>
            <p:nvPr/>
          </p:nvCxnSpPr>
          <p:spPr>
            <a:xfrm>
              <a:off x="6718200" y="1130459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718200" y="139490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718200" y="1552912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718200" y="1818988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718200" y="199976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718200" y="2264831"/>
              <a:ext cx="2087233" cy="4275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/>
            <p:cNvSpPr/>
            <p:nvPr/>
          </p:nvSpPr>
          <p:spPr>
            <a:xfrm>
              <a:off x="6741460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914386" y="1133727"/>
              <a:ext cx="13414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7326829" y="1133727"/>
              <a:ext cx="1086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220399" y="1133727"/>
              <a:ext cx="106430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914384" y="1556181"/>
              <a:ext cx="18706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7380495" y="1556181"/>
              <a:ext cx="252764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7101486" y="1556181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7048528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52623" y="1133727"/>
              <a:ext cx="10751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435512" y="1133727"/>
              <a:ext cx="117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619897" y="1556181"/>
              <a:ext cx="32011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940013" y="1552910"/>
              <a:ext cx="217193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159799" y="1552910"/>
              <a:ext cx="127598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8287397" y="1552910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161806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380495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7619897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7950568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8159799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5877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860646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6718200" y="889985"/>
              <a:ext cx="2087233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810043" y="2280196"/>
              <a:ext cx="1891143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11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sp>
        <p:nvSpPr>
          <p:cNvPr id="265" name="Rectangle 264"/>
          <p:cNvSpPr/>
          <p:nvPr/>
        </p:nvSpPr>
        <p:spPr>
          <a:xfrm>
            <a:off x="4511796" y="3128607"/>
            <a:ext cx="70367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68" name="Group 267"/>
          <p:cNvGrpSpPr/>
          <p:nvPr/>
        </p:nvGrpSpPr>
        <p:grpSpPr>
          <a:xfrm>
            <a:off x="5522990" y="1300627"/>
            <a:ext cx="2161747" cy="1107385"/>
            <a:chOff x="3659620" y="889985"/>
            <a:chExt cx="3053421" cy="1844869"/>
          </a:xfrm>
        </p:grpSpPr>
        <p:cxnSp>
          <p:nvCxnSpPr>
            <p:cNvPr id="269" name="Straight Connector 268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endCxn id="289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9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Rectangle 274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10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5526196" y="3624488"/>
            <a:ext cx="2423400" cy="1107385"/>
            <a:chOff x="3659620" y="889985"/>
            <a:chExt cx="3053421" cy="1844869"/>
          </a:xfrm>
        </p:grpSpPr>
        <p:cxnSp>
          <p:nvCxnSpPr>
            <p:cNvPr id="299" name="Straight Connector 298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endCxn id="319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319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ectangle 304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6" name="Rounded Rectangle 325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12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sp>
        <p:nvSpPr>
          <p:cNvPr id="328" name="Rectangle 327"/>
          <p:cNvSpPr/>
          <p:nvPr/>
        </p:nvSpPr>
        <p:spPr>
          <a:xfrm>
            <a:off x="2477448" y="4778798"/>
            <a:ext cx="685482" cy="3647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time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cxnSp>
        <p:nvCxnSpPr>
          <p:cNvPr id="329" name="Straight Arrow Connector 328"/>
          <p:cNvCxnSpPr>
            <a:stCxn id="328" idx="3"/>
          </p:cNvCxnSpPr>
          <p:nvPr/>
        </p:nvCxnSpPr>
        <p:spPr>
          <a:xfrm>
            <a:off x="3162930" y="4961149"/>
            <a:ext cx="47866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3" name="Left Brace 332"/>
          <p:cNvSpPr/>
          <p:nvPr/>
        </p:nvSpPr>
        <p:spPr>
          <a:xfrm>
            <a:off x="2737346" y="136499"/>
            <a:ext cx="183512" cy="4600940"/>
          </a:xfrm>
          <a:prstGeom prst="leftBrace">
            <a:avLst>
              <a:gd name="adj1" fmla="val 83149"/>
              <a:gd name="adj2" fmla="val 5010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Open Sans Condensed Light"/>
              <a:cs typeface="Open Sans Condensed Light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33400" y="2026203"/>
            <a:ext cx="2146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 Sans Condensed Light"/>
                <a:cs typeface="Open Sans Condensed Light"/>
              </a:rPr>
              <a:t>4 concurrent tasks on Worker 1</a:t>
            </a:r>
            <a:endParaRPr lang="en-US" sz="2400" dirty="0"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90780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3065421" y="136498"/>
            <a:ext cx="1681047" cy="1107385"/>
            <a:chOff x="1572387" y="899258"/>
            <a:chExt cx="2087233" cy="1844869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572387" y="1139732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572387" y="1404173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572387" y="1562185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572387" y="1828261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572387" y="2009033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572387" y="2274104"/>
              <a:ext cx="2087233" cy="4275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1595647" y="1143000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768573" y="1143000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34230" y="1143000"/>
              <a:ext cx="1086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27801" y="1143000"/>
              <a:ext cx="106430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68571" y="1565454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06810" y="1565454"/>
              <a:ext cx="806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127801" y="1565454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902798" y="1143000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795285" y="1143000"/>
              <a:ext cx="10751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06809" y="1143001"/>
              <a:ext cx="388475" cy="266079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474084" y="1565454"/>
              <a:ext cx="806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794200" y="1562185"/>
              <a:ext cx="217193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013986" y="1562185"/>
              <a:ext cx="127598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41584" y="1562185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015993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406810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605782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804755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013986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212958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460648" y="201230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572387" y="899258"/>
              <a:ext cx="2087233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664230" y="2289469"/>
              <a:ext cx="1891143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063780" y="1300627"/>
            <a:ext cx="2459210" cy="1107385"/>
            <a:chOff x="3659620" y="889985"/>
            <a:chExt cx="3053421" cy="1844869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34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endCxn id="134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2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744828" y="132978"/>
            <a:ext cx="1681047" cy="1107385"/>
            <a:chOff x="6718200" y="889985"/>
            <a:chExt cx="2087233" cy="1844869"/>
          </a:xfrm>
        </p:grpSpPr>
        <p:cxnSp>
          <p:nvCxnSpPr>
            <p:cNvPr id="144" name="Straight Connector 143"/>
            <p:cNvCxnSpPr/>
            <p:nvPr/>
          </p:nvCxnSpPr>
          <p:spPr>
            <a:xfrm>
              <a:off x="6718200" y="1130459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718200" y="139490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6718200" y="1552912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6718200" y="1818988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6718200" y="199976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718200" y="2264831"/>
              <a:ext cx="2087233" cy="4275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/>
            <p:cNvSpPr/>
            <p:nvPr/>
          </p:nvSpPr>
          <p:spPr>
            <a:xfrm>
              <a:off x="6741460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914386" y="1133727"/>
              <a:ext cx="13414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26829" y="1133727"/>
              <a:ext cx="1086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20399" y="1133727"/>
              <a:ext cx="106430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6914384" y="1556181"/>
              <a:ext cx="18706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380495" y="1556181"/>
              <a:ext cx="252764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7101486" y="1556181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048528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552623" y="1133727"/>
              <a:ext cx="10751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435512" y="1133727"/>
              <a:ext cx="117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619897" y="1556181"/>
              <a:ext cx="32011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940013" y="1552910"/>
              <a:ext cx="217193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159799" y="1552910"/>
              <a:ext cx="127598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287397" y="1552910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161806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380495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619897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950568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159799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35877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60646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6718200" y="889985"/>
              <a:ext cx="2087233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10043" y="2280196"/>
              <a:ext cx="1891143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9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cxnSp>
        <p:nvCxnSpPr>
          <p:cNvPr id="176" name="Straight Connector 175"/>
          <p:cNvCxnSpPr/>
          <p:nvPr/>
        </p:nvCxnSpPr>
        <p:spPr>
          <a:xfrm>
            <a:off x="3065422" y="2605191"/>
            <a:ext cx="152079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065422" y="2763922"/>
            <a:ext cx="1520795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3065422" y="2858769"/>
            <a:ext cx="1520795" cy="1962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203" idx="3"/>
          </p:cNvCxnSpPr>
          <p:nvPr/>
        </p:nvCxnSpPr>
        <p:spPr>
          <a:xfrm flipV="1">
            <a:off x="3065422" y="3014539"/>
            <a:ext cx="1520795" cy="3942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265" idx="0"/>
          </p:cNvCxnSpPr>
          <p:nvPr/>
        </p:nvCxnSpPr>
        <p:spPr>
          <a:xfrm>
            <a:off x="3065422" y="3126990"/>
            <a:ext cx="1481558" cy="1617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065422" y="3286099"/>
            <a:ext cx="1520795" cy="5703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3082877" y="2607152"/>
            <a:ext cx="129766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3" name="Rectangle 182"/>
          <p:cNvSpPr/>
          <p:nvPr/>
        </p:nvSpPr>
        <p:spPr>
          <a:xfrm>
            <a:off x="3212644" y="2607152"/>
            <a:ext cx="269572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4" name="Rectangle 183"/>
          <p:cNvSpPr/>
          <p:nvPr/>
        </p:nvSpPr>
        <p:spPr>
          <a:xfrm>
            <a:off x="3562082" y="2607152"/>
            <a:ext cx="81558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5" name="Rectangle 184"/>
          <p:cNvSpPr/>
          <p:nvPr/>
        </p:nvSpPr>
        <p:spPr>
          <a:xfrm>
            <a:off x="3482215" y="2607152"/>
            <a:ext cx="79867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6" name="Rectangle 185"/>
          <p:cNvSpPr/>
          <p:nvPr/>
        </p:nvSpPr>
        <p:spPr>
          <a:xfrm>
            <a:off x="3212642" y="2860731"/>
            <a:ext cx="185670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7" name="Rectangle 186"/>
          <p:cNvSpPr/>
          <p:nvPr/>
        </p:nvSpPr>
        <p:spPr>
          <a:xfrm>
            <a:off x="3691589" y="2860731"/>
            <a:ext cx="60511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8" name="Rectangle 187"/>
          <p:cNvSpPr/>
          <p:nvPr/>
        </p:nvSpPr>
        <p:spPr>
          <a:xfrm>
            <a:off x="3482215" y="2860731"/>
            <a:ext cx="209374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9" name="Rectangle 188"/>
          <p:cNvSpPr/>
          <p:nvPr/>
        </p:nvSpPr>
        <p:spPr>
          <a:xfrm>
            <a:off x="4063788" y="2607152"/>
            <a:ext cx="129766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0" name="Rectangle 189"/>
          <p:cNvSpPr/>
          <p:nvPr/>
        </p:nvSpPr>
        <p:spPr>
          <a:xfrm>
            <a:off x="3983108" y="2607152"/>
            <a:ext cx="80680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1" name="Rectangle 190"/>
          <p:cNvSpPr/>
          <p:nvPr/>
        </p:nvSpPr>
        <p:spPr>
          <a:xfrm>
            <a:off x="3691588" y="2607153"/>
            <a:ext cx="291519" cy="159714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2" name="Rectangle 191"/>
          <p:cNvSpPr/>
          <p:nvPr/>
        </p:nvSpPr>
        <p:spPr>
          <a:xfrm>
            <a:off x="3742073" y="2860731"/>
            <a:ext cx="60511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3" name="Rectangle 192"/>
          <p:cNvSpPr/>
          <p:nvPr/>
        </p:nvSpPr>
        <p:spPr>
          <a:xfrm>
            <a:off x="3982294" y="2858769"/>
            <a:ext cx="162986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4" name="Rectangle 193"/>
          <p:cNvSpPr/>
          <p:nvPr/>
        </p:nvSpPr>
        <p:spPr>
          <a:xfrm>
            <a:off x="4147226" y="2858769"/>
            <a:ext cx="95752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5" name="Rectangle 194"/>
          <p:cNvSpPr/>
          <p:nvPr/>
        </p:nvSpPr>
        <p:spPr>
          <a:xfrm>
            <a:off x="4242978" y="2858769"/>
            <a:ext cx="92500" cy="159714"/>
          </a:xfrm>
          <a:prstGeom prst="rect">
            <a:avLst/>
          </a:prstGeom>
          <a:solidFill>
            <a:schemeClr val="accent4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6" name="Rectangle 195"/>
          <p:cNvSpPr/>
          <p:nvPr/>
        </p:nvSpPr>
        <p:spPr>
          <a:xfrm>
            <a:off x="3398313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7" name="Rectangle 196"/>
          <p:cNvSpPr/>
          <p:nvPr/>
        </p:nvSpPr>
        <p:spPr>
          <a:xfrm>
            <a:off x="3691589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8" name="Rectangle 197"/>
          <p:cNvSpPr/>
          <p:nvPr/>
        </p:nvSpPr>
        <p:spPr>
          <a:xfrm>
            <a:off x="3840902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9" name="Rectangle 198"/>
          <p:cNvSpPr/>
          <p:nvPr/>
        </p:nvSpPr>
        <p:spPr>
          <a:xfrm>
            <a:off x="3990215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0" name="Rectangle 199"/>
          <p:cNvSpPr/>
          <p:nvPr/>
        </p:nvSpPr>
        <p:spPr>
          <a:xfrm>
            <a:off x="4147226" y="3128953"/>
            <a:ext cx="149312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1" name="Rectangle 200"/>
          <p:cNvSpPr/>
          <p:nvPr/>
        </p:nvSpPr>
        <p:spPr>
          <a:xfrm>
            <a:off x="4344353" y="3128607"/>
            <a:ext cx="65564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3" name="Rounded Rectangle 202"/>
          <p:cNvSpPr/>
          <p:nvPr/>
        </p:nvSpPr>
        <p:spPr>
          <a:xfrm>
            <a:off x="3065422" y="2460846"/>
            <a:ext cx="1520795" cy="1107385"/>
          </a:xfrm>
          <a:prstGeom prst="roundRect">
            <a:avLst>
              <a:gd name="adj" fmla="val 6115"/>
            </a:avLst>
          </a:prstGeom>
          <a:noFill/>
          <a:ln w="952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3134343" y="3295322"/>
            <a:ext cx="1419150" cy="267343"/>
          </a:xfrm>
          <a:prstGeom prst="rect">
            <a:avLst/>
          </a:prstGeom>
          <a:solidFill>
            <a:schemeClr val="bg1">
              <a:alpha val="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</a:t>
            </a:r>
            <a:r>
              <a:rPr lang="en-US" sz="2400" dirty="0">
                <a:solidFill>
                  <a:schemeClr val="tx1"/>
                </a:solidFill>
                <a:latin typeface="Open Sans Cond Light"/>
                <a:cs typeface="Open Sans Cond Light"/>
              </a:rPr>
              <a:t>3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3063780" y="3630054"/>
            <a:ext cx="2459210" cy="1107385"/>
            <a:chOff x="3659620" y="889985"/>
            <a:chExt cx="3053421" cy="1844869"/>
          </a:xfrm>
        </p:grpSpPr>
        <p:cxnSp>
          <p:nvCxnSpPr>
            <p:cNvPr id="206" name="Straight Connector 205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endCxn id="226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26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4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4589390" y="2461630"/>
            <a:ext cx="1681047" cy="1107385"/>
            <a:chOff x="6718200" y="889985"/>
            <a:chExt cx="2087233" cy="1844869"/>
          </a:xfrm>
        </p:grpSpPr>
        <p:cxnSp>
          <p:nvCxnSpPr>
            <p:cNvPr id="236" name="Straight Connector 235"/>
            <p:cNvCxnSpPr/>
            <p:nvPr/>
          </p:nvCxnSpPr>
          <p:spPr>
            <a:xfrm>
              <a:off x="6718200" y="1130459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718200" y="139490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718200" y="1552912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718200" y="1818988"/>
              <a:ext cx="2087233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718200" y="1999760"/>
              <a:ext cx="2087233" cy="3268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718200" y="2264831"/>
              <a:ext cx="2087233" cy="4275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/>
            <p:cNvSpPr/>
            <p:nvPr/>
          </p:nvSpPr>
          <p:spPr>
            <a:xfrm>
              <a:off x="6741460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914386" y="1133727"/>
              <a:ext cx="13414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7326829" y="1133727"/>
              <a:ext cx="1086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220399" y="1133727"/>
              <a:ext cx="106430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914384" y="1556181"/>
              <a:ext cx="18706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7380495" y="1556181"/>
              <a:ext cx="252764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7101486" y="1556181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7048528" y="1133727"/>
              <a:ext cx="172925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52623" y="1133727"/>
              <a:ext cx="10751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435512" y="1133727"/>
              <a:ext cx="117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619897" y="1556181"/>
              <a:ext cx="32011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940013" y="1552910"/>
              <a:ext cx="217193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159799" y="1552910"/>
              <a:ext cx="127598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8287397" y="1552910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161806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380495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7619897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7950568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8159799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5877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8606461" y="1997738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6718200" y="889985"/>
              <a:ext cx="2087233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810043" y="2280196"/>
              <a:ext cx="1891143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11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sp>
        <p:nvSpPr>
          <p:cNvPr id="265" name="Rectangle 264"/>
          <p:cNvSpPr/>
          <p:nvPr/>
        </p:nvSpPr>
        <p:spPr>
          <a:xfrm>
            <a:off x="4511796" y="3128607"/>
            <a:ext cx="70367" cy="159714"/>
          </a:xfrm>
          <a:prstGeom prst="rect">
            <a:avLst/>
          </a:prstGeom>
          <a:solidFill>
            <a:schemeClr val="accent3"/>
          </a:solidFill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68" name="Group 267"/>
          <p:cNvGrpSpPr/>
          <p:nvPr/>
        </p:nvGrpSpPr>
        <p:grpSpPr>
          <a:xfrm>
            <a:off x="5522990" y="1300627"/>
            <a:ext cx="2161747" cy="1107385"/>
            <a:chOff x="3659620" y="889985"/>
            <a:chExt cx="3053421" cy="1844869"/>
          </a:xfrm>
        </p:grpSpPr>
        <p:cxnSp>
          <p:nvCxnSpPr>
            <p:cNvPr id="269" name="Straight Connector 268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endCxn id="289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9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Rectangle 274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10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5526196" y="3624488"/>
            <a:ext cx="2423400" cy="1107385"/>
            <a:chOff x="3659620" y="889985"/>
            <a:chExt cx="3053421" cy="1844869"/>
          </a:xfrm>
        </p:grpSpPr>
        <p:cxnSp>
          <p:nvCxnSpPr>
            <p:cNvPr id="299" name="Straight Connector 298"/>
            <p:cNvCxnSpPr/>
            <p:nvPr/>
          </p:nvCxnSpPr>
          <p:spPr>
            <a:xfrm>
              <a:off x="3659620" y="1130459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3659620" y="1394900"/>
              <a:ext cx="3053421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V="1">
              <a:off x="3659620" y="1552910"/>
              <a:ext cx="3053421" cy="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3659620" y="1818988"/>
              <a:ext cx="3053421" cy="12544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endCxn id="319" idx="0"/>
            </p:cNvCxnSpPr>
            <p:nvPr/>
          </p:nvCxnSpPr>
          <p:spPr>
            <a:xfrm flipV="1">
              <a:off x="3659620" y="1998753"/>
              <a:ext cx="2953935" cy="100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319" idx="2"/>
            </p:cNvCxnSpPr>
            <p:nvPr/>
          </p:nvCxnSpPr>
          <p:spPr>
            <a:xfrm>
              <a:off x="3659620" y="2264831"/>
              <a:ext cx="295393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ectangle 304"/>
            <p:cNvSpPr/>
            <p:nvPr/>
          </p:nvSpPr>
          <p:spPr>
            <a:xfrm>
              <a:off x="3682880" y="1133727"/>
              <a:ext cx="420346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08401" y="1133727"/>
              <a:ext cx="359228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5154111" y="1132090"/>
              <a:ext cx="34505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920000" y="1132090"/>
              <a:ext cx="234111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4108401" y="1556181"/>
              <a:ext cx="24742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6291818" y="1556181"/>
              <a:ext cx="222251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462686" y="1552910"/>
              <a:ext cx="279009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5499163" y="1132090"/>
              <a:ext cx="36403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5863195" y="1132090"/>
              <a:ext cx="391583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4467629" y="1132090"/>
              <a:ext cx="452372" cy="266078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5239063" y="1552910"/>
              <a:ext cx="26010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5499164" y="1552910"/>
              <a:ext cx="247690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5863195" y="1556181"/>
              <a:ext cx="281536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4920001" y="1552912"/>
              <a:ext cx="319062" cy="266078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6514069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4355822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4741695" y="2003030"/>
              <a:ext cx="293900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2390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5499163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5802899" y="2003030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6144731" y="1998753"/>
              <a:ext cx="198972" cy="266078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6" name="Rounded Rectangle 325"/>
            <p:cNvSpPr/>
            <p:nvPr/>
          </p:nvSpPr>
          <p:spPr>
            <a:xfrm>
              <a:off x="3659620" y="889985"/>
              <a:ext cx="3053421" cy="1844869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751463" y="2280196"/>
              <a:ext cx="2879024" cy="44538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Open Sans Cond Light"/>
                  <a:cs typeface="Open Sans Cond Light"/>
                </a:rPr>
                <a:t>Task 12</a:t>
              </a:r>
              <a:endParaRPr lang="en-US" sz="2400" dirty="0">
                <a:solidFill>
                  <a:schemeClr val="tx1"/>
                </a:solidFill>
                <a:latin typeface="Open Sans Cond Light"/>
                <a:cs typeface="Open Sans Cond Light"/>
              </a:endParaRPr>
            </a:p>
          </p:txBody>
        </p:sp>
      </p:grpSp>
      <p:sp>
        <p:nvSpPr>
          <p:cNvPr id="328" name="Rectangle 327"/>
          <p:cNvSpPr/>
          <p:nvPr/>
        </p:nvSpPr>
        <p:spPr>
          <a:xfrm>
            <a:off x="2477448" y="4761662"/>
            <a:ext cx="685482" cy="3647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time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cxnSp>
        <p:nvCxnSpPr>
          <p:cNvPr id="329" name="Straight Arrow Connector 328"/>
          <p:cNvCxnSpPr>
            <a:stCxn id="328" idx="3"/>
          </p:cNvCxnSpPr>
          <p:nvPr/>
        </p:nvCxnSpPr>
        <p:spPr>
          <a:xfrm>
            <a:off x="3162930" y="4944013"/>
            <a:ext cx="47866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endCxn id="234" idx="1"/>
          </p:cNvCxnSpPr>
          <p:nvPr/>
        </p:nvCxnSpPr>
        <p:spPr>
          <a:xfrm flipH="1">
            <a:off x="3137750" y="191020"/>
            <a:ext cx="16962" cy="440718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0" y="1865792"/>
            <a:ext cx="2839720" cy="1426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Challenge 2: </a:t>
            </a:r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Concurrent tasks may contend for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 the same resource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(e.g., network)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cxnSp>
        <p:nvCxnSpPr>
          <p:cNvPr id="336" name="Straight Arrow Connector 335"/>
          <p:cNvCxnSpPr/>
          <p:nvPr/>
        </p:nvCxnSpPr>
        <p:spPr>
          <a:xfrm flipV="1">
            <a:off x="2542119" y="2244490"/>
            <a:ext cx="620811" cy="82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3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7200" y="1175393"/>
            <a:ext cx="8229600" cy="2270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Open Sans Condensed Bold"/>
                <a:cs typeface="Open Sans Condensed Bold"/>
              </a:rPr>
              <a:t>Blocked time analysis: </a:t>
            </a:r>
            <a:r>
              <a:rPr lang="en-US" sz="4400" dirty="0" smtClean="0">
                <a:cs typeface="Open Sans Condensed Light"/>
              </a:rPr>
              <a:t>how quickly could a job have completed if a resource were infinitely fast? (upper bound)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0" y="579120"/>
            <a:ext cx="9144000" cy="66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 Summit 2015: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57200" y="3881120"/>
            <a:ext cx="8229600" cy="665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 smtClean="0"/>
              <a:t>Result of ~1 year of adding metrics to Spark!</a:t>
            </a:r>
          </a:p>
        </p:txBody>
      </p:sp>
    </p:spTree>
    <p:extLst>
      <p:ext uri="{BB962C8B-B14F-4D97-AF65-F5344CB8AC3E}">
        <p14:creationId xmlns:p14="http://schemas.microsoft.com/office/powerpoint/2010/main" val="402008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12304" y="719391"/>
            <a:ext cx="3991527" cy="3761670"/>
            <a:chOff x="3063780" y="132978"/>
            <a:chExt cx="4885816" cy="4604461"/>
          </a:xfrm>
        </p:grpSpPr>
        <p:grpSp>
          <p:nvGrpSpPr>
            <p:cNvPr id="80" name="Group 79"/>
            <p:cNvGrpSpPr/>
            <p:nvPr/>
          </p:nvGrpSpPr>
          <p:grpSpPr>
            <a:xfrm>
              <a:off x="3065421" y="136498"/>
              <a:ext cx="1681047" cy="1107385"/>
              <a:chOff x="1572387" y="899258"/>
              <a:chExt cx="2087233" cy="184486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1572387" y="1139732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572387" y="1404173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572387" y="1562185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572387" y="1828261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572387" y="2009033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572387" y="2274104"/>
                <a:ext cx="2087233" cy="4275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1595647" y="1143000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768573" y="1143000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234230" y="1143000"/>
                <a:ext cx="1086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127801" y="1143000"/>
                <a:ext cx="106430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768571" y="1565454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406810" y="1565454"/>
                <a:ext cx="806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127801" y="1565454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902798" y="1143000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795285" y="1143000"/>
                <a:ext cx="10751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06809" y="1143001"/>
                <a:ext cx="388475" cy="266079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74084" y="1565454"/>
                <a:ext cx="806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794200" y="1562185"/>
                <a:ext cx="217193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013986" y="1562185"/>
                <a:ext cx="127598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141584" y="1562185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015993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406810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605782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804755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013986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212958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460648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1572387" y="899258"/>
                <a:ext cx="2087233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664230" y="2289469"/>
                <a:ext cx="1891143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063780" y="1300627"/>
              <a:ext cx="2459210" cy="1107385"/>
              <a:chOff x="3659620" y="889985"/>
              <a:chExt cx="3053421" cy="1844869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endCxn id="134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34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tangle 119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2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4744828" y="132978"/>
              <a:ext cx="1681047" cy="1107385"/>
              <a:chOff x="6718200" y="889985"/>
              <a:chExt cx="2087233" cy="1844869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6718200" y="1130459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6718200" y="139490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718200" y="1552912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718200" y="1818988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718200" y="199976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718200" y="2264831"/>
                <a:ext cx="2087233" cy="4275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6741460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914386" y="1133727"/>
                <a:ext cx="13414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326829" y="1133727"/>
                <a:ext cx="1086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220399" y="1133727"/>
                <a:ext cx="106430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914384" y="1556181"/>
                <a:ext cx="18706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380495" y="1556181"/>
                <a:ext cx="252764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7101486" y="1556181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048528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552623" y="1133727"/>
                <a:ext cx="10751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435512" y="1133727"/>
                <a:ext cx="117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619897" y="1556181"/>
                <a:ext cx="32011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940013" y="1552910"/>
                <a:ext cx="217193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8159799" y="1552910"/>
                <a:ext cx="127598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8287397" y="1552910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161806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380495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619897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950568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159799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35877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860646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6718200" y="889985"/>
                <a:ext cx="2087233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810043" y="2280196"/>
                <a:ext cx="1891143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9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cxnSp>
          <p:nvCxnSpPr>
            <p:cNvPr id="176" name="Straight Connector 175"/>
            <p:cNvCxnSpPr/>
            <p:nvPr/>
          </p:nvCxnSpPr>
          <p:spPr>
            <a:xfrm>
              <a:off x="3065422" y="2605191"/>
              <a:ext cx="152079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065422" y="2763922"/>
              <a:ext cx="152079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3065422" y="2858769"/>
              <a:ext cx="1520795" cy="196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203" idx="3"/>
            </p:cNvCxnSpPr>
            <p:nvPr/>
          </p:nvCxnSpPr>
          <p:spPr>
            <a:xfrm flipV="1">
              <a:off x="3065422" y="3014539"/>
              <a:ext cx="1520795" cy="394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265" idx="0"/>
            </p:cNvCxnSpPr>
            <p:nvPr/>
          </p:nvCxnSpPr>
          <p:spPr>
            <a:xfrm>
              <a:off x="3065422" y="3126990"/>
              <a:ext cx="1481558" cy="161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3065422" y="3286099"/>
              <a:ext cx="1520795" cy="570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/>
            <p:cNvSpPr/>
            <p:nvPr/>
          </p:nvSpPr>
          <p:spPr>
            <a:xfrm>
              <a:off x="3082877" y="2607152"/>
              <a:ext cx="129766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212644" y="2607152"/>
              <a:ext cx="269572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562082" y="2607152"/>
              <a:ext cx="81558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482215" y="2607152"/>
              <a:ext cx="79867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212642" y="2860731"/>
              <a:ext cx="185670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691589" y="2860731"/>
              <a:ext cx="60511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482215" y="2860731"/>
              <a:ext cx="209374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063788" y="2607152"/>
              <a:ext cx="129766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983108" y="2607152"/>
              <a:ext cx="80680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691588" y="2607153"/>
              <a:ext cx="291519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742073" y="2860731"/>
              <a:ext cx="60511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982294" y="2858769"/>
              <a:ext cx="162986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147226" y="2858769"/>
              <a:ext cx="95752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242978" y="2858769"/>
              <a:ext cx="92500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398313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691589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840902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3990215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147226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344353" y="3128607"/>
              <a:ext cx="65564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3065422" y="2460846"/>
              <a:ext cx="1520795" cy="1107385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134343" y="3295322"/>
              <a:ext cx="1419150" cy="26734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Task </a:t>
              </a:r>
              <a:r>
                <a: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3</a:t>
              </a: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3063780" y="3630054"/>
              <a:ext cx="2459210" cy="1107385"/>
              <a:chOff x="3659620" y="889985"/>
              <a:chExt cx="3053421" cy="1844869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endCxn id="226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endCxn id="226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Rectangle 211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3" name="Rounded Rectangle 232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4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4589390" y="2461630"/>
              <a:ext cx="1681047" cy="1107385"/>
              <a:chOff x="6718200" y="889985"/>
              <a:chExt cx="2087233" cy="1844869"/>
            </a:xfrm>
          </p:grpSpPr>
          <p:cxnSp>
            <p:nvCxnSpPr>
              <p:cNvPr id="236" name="Straight Connector 235"/>
              <p:cNvCxnSpPr/>
              <p:nvPr/>
            </p:nvCxnSpPr>
            <p:spPr>
              <a:xfrm>
                <a:off x="6718200" y="1130459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6718200" y="139490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6718200" y="1552912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6718200" y="1818988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6718200" y="199976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6718200" y="2264831"/>
                <a:ext cx="2087233" cy="4275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Rectangle 241"/>
              <p:cNvSpPr/>
              <p:nvPr/>
            </p:nvSpPr>
            <p:spPr>
              <a:xfrm>
                <a:off x="6741460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6914386" y="1133727"/>
                <a:ext cx="13414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326829" y="1133727"/>
                <a:ext cx="1086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220399" y="1133727"/>
                <a:ext cx="106430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6914384" y="1556181"/>
                <a:ext cx="18706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7380495" y="1556181"/>
                <a:ext cx="252764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7101486" y="1556181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7048528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7552623" y="1133727"/>
                <a:ext cx="10751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435512" y="1133727"/>
                <a:ext cx="117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619897" y="1556181"/>
                <a:ext cx="32011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940013" y="1552910"/>
                <a:ext cx="217193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8159799" y="1552910"/>
                <a:ext cx="127598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8287397" y="1552910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7161806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7380495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7619897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7950568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8159799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835877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860646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3" name="Rounded Rectangle 262"/>
              <p:cNvSpPr/>
              <p:nvPr/>
            </p:nvSpPr>
            <p:spPr>
              <a:xfrm>
                <a:off x="6718200" y="889985"/>
                <a:ext cx="2087233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810043" y="2280196"/>
                <a:ext cx="1891143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11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sp>
          <p:nvSpPr>
            <p:cNvPr id="265" name="Rectangle 264"/>
            <p:cNvSpPr/>
            <p:nvPr/>
          </p:nvSpPr>
          <p:spPr>
            <a:xfrm>
              <a:off x="4511796" y="3128607"/>
              <a:ext cx="70367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5522990" y="1300627"/>
              <a:ext cx="2161747" cy="1107385"/>
              <a:chOff x="3659620" y="889985"/>
              <a:chExt cx="3053421" cy="1844869"/>
            </a:xfrm>
          </p:grpSpPr>
          <p:cxnSp>
            <p:nvCxnSpPr>
              <p:cNvPr id="269" name="Straight Connector 268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endCxn id="289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>
                <a:endCxn id="289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Rectangle 274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10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5526196" y="3624488"/>
              <a:ext cx="2423400" cy="1107385"/>
              <a:chOff x="3659620" y="889985"/>
              <a:chExt cx="3053421" cy="1844869"/>
            </a:xfrm>
          </p:grpSpPr>
          <p:cxnSp>
            <p:nvCxnSpPr>
              <p:cNvPr id="299" name="Straight Connector 298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>
                <a:endCxn id="319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>
                <a:endCxn id="319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Rectangle 304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6" name="Rounded Rectangle 325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12</a:t>
                </a:r>
                <a:endParaRPr lang="en-US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</p:grpSp>
      <p:sp>
        <p:nvSpPr>
          <p:cNvPr id="266" name="Rectangle 265"/>
          <p:cNvSpPr/>
          <p:nvPr/>
        </p:nvSpPr>
        <p:spPr>
          <a:xfrm>
            <a:off x="380274" y="1532178"/>
            <a:ext cx="3421103" cy="169927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How much faster would the job be with 2x disk throughput?</a:t>
            </a:r>
            <a:endParaRPr lang="en-US" sz="36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267" name="Straight Connector 266"/>
          <p:cNvCxnSpPr/>
          <p:nvPr/>
        </p:nvCxnSpPr>
        <p:spPr>
          <a:xfrm flipH="1">
            <a:off x="4015072" y="418220"/>
            <a:ext cx="16962" cy="440718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1" name="Rectangle 330"/>
          <p:cNvSpPr/>
          <p:nvPr/>
        </p:nvSpPr>
        <p:spPr>
          <a:xfrm>
            <a:off x="244651" y="3353759"/>
            <a:ext cx="3485606" cy="8789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How would runtimes for these disk writes change?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20440" y="1320801"/>
            <a:ext cx="765164" cy="2296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196" idx="1"/>
          </p:cNvCxnSpPr>
          <p:nvPr/>
        </p:nvCxnSpPr>
        <p:spPr>
          <a:xfrm flipV="1">
            <a:off x="3520440" y="3232229"/>
            <a:ext cx="765165" cy="506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3" name="Rectangle 332"/>
          <p:cNvSpPr/>
          <p:nvPr/>
        </p:nvSpPr>
        <p:spPr>
          <a:xfrm>
            <a:off x="91440" y="4120927"/>
            <a:ext cx="3860800" cy="8789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How would that change timing of (and contention for) other resources?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901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54719E-6 L 0.02882 -3.5471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/>
      <p:bldP spid="3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reasoning about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Tasks bottleneck on different resources at different times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Concurrent tasks on a machine may contend for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 model for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6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05978"/>
            <a:ext cx="9144000" cy="13599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achieve this 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Spark overview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Spark’s performance: why it’s hard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New architecture: </a:t>
            </a:r>
            <a:r>
              <a:rPr lang="en-US" dirty="0" err="1" smtClean="0"/>
              <a:t>monotasks</a:t>
            </a:r>
            <a:endParaRPr lang="en-US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</a:t>
            </a:r>
            <a:r>
              <a:rPr lang="en-US" dirty="0" err="1" smtClean="0"/>
              <a:t>monotasks</a:t>
            </a:r>
            <a:r>
              <a:rPr lang="en-US" dirty="0" smtClean="0"/>
              <a:t> performance: why it’s easy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 in action (results)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142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Future architecture for systems like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Implementation is API-compatible with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Major change to Spark’s internals (~20K lines of code)</a:t>
            </a:r>
          </a:p>
        </p:txBody>
      </p:sp>
    </p:spTree>
    <p:extLst>
      <p:ext uri="{BB962C8B-B14F-4D97-AF65-F5344CB8AC3E}">
        <p14:creationId xmlns:p14="http://schemas.microsoft.com/office/powerpoint/2010/main" val="218011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501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89760" y="289560"/>
            <a:ext cx="72542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 Each task uses one resource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57960" y="2099834"/>
            <a:ext cx="2529418" cy="14821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Example Spark Job: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Read remote data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Filter records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Write result to disk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6754" y="113725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/>
        </p:nvSpPr>
        <p:spPr>
          <a:xfrm>
            <a:off x="4786753" y="142448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/>
          <p:cNvSpPr/>
          <p:nvPr/>
        </p:nvSpPr>
        <p:spPr>
          <a:xfrm>
            <a:off x="4786753" y="2000054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4786753" y="1706331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6466840" y="1038415"/>
            <a:ext cx="2371463" cy="12545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monotasks</a:t>
            </a:r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Each read one remote block</a:t>
            </a:r>
            <a:endParaRPr lang="en-US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4154" y="120329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/>
        </p:nvSpPr>
        <p:spPr>
          <a:xfrm>
            <a:off x="5574154" y="148269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5845972" y="1583836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576887" y="1955580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/>
          <p:cNvSpPr/>
          <p:nvPr/>
        </p:nvSpPr>
        <p:spPr>
          <a:xfrm>
            <a:off x="4786755" y="241021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/>
          <p:cNvSpPr/>
          <p:nvPr/>
        </p:nvSpPr>
        <p:spPr>
          <a:xfrm>
            <a:off x="4786754" y="269744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/>
          <p:cNvSpPr/>
          <p:nvPr/>
        </p:nvSpPr>
        <p:spPr>
          <a:xfrm>
            <a:off x="4786754" y="3273012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/>
          <p:cNvSpPr/>
          <p:nvPr/>
        </p:nvSpPr>
        <p:spPr>
          <a:xfrm>
            <a:off x="4786754" y="2979289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6466841" y="2270733"/>
            <a:ext cx="2371463" cy="12545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CPU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monotasks</a:t>
            </a:r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Each filter one block, generate serialized output</a:t>
            </a:r>
            <a:endParaRPr lang="en-US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74155" y="247625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/>
          <p:cNvSpPr/>
          <p:nvPr/>
        </p:nvSpPr>
        <p:spPr>
          <a:xfrm>
            <a:off x="5574155" y="275565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 rot="5400000">
            <a:off x="5845973" y="2856794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76888" y="3228538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ectangle 28"/>
          <p:cNvSpPr/>
          <p:nvPr/>
        </p:nvSpPr>
        <p:spPr>
          <a:xfrm>
            <a:off x="4786755" y="371997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786754" y="400720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Rectangle 30"/>
          <p:cNvSpPr/>
          <p:nvPr/>
        </p:nvSpPr>
        <p:spPr>
          <a:xfrm>
            <a:off x="4786754" y="4582776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Rectangle 31"/>
          <p:cNvSpPr/>
          <p:nvPr/>
        </p:nvSpPr>
        <p:spPr>
          <a:xfrm>
            <a:off x="4786754" y="4289053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Rectangle 32"/>
          <p:cNvSpPr/>
          <p:nvPr/>
        </p:nvSpPr>
        <p:spPr>
          <a:xfrm>
            <a:off x="6466841" y="3580497"/>
            <a:ext cx="2371463" cy="12545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Disk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monotasks</a:t>
            </a:r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Each writes one block to disk</a:t>
            </a:r>
            <a:endParaRPr lang="en-US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74155" y="378601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ectangle 34"/>
          <p:cNvSpPr/>
          <p:nvPr/>
        </p:nvSpPr>
        <p:spPr>
          <a:xfrm>
            <a:off x="5574155" y="406541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TextBox 35"/>
          <p:cNvSpPr txBox="1"/>
          <p:nvPr/>
        </p:nvSpPr>
        <p:spPr>
          <a:xfrm rot="5400000">
            <a:off x="5845973" y="4166558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5576888" y="4538302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8835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0000" y="28956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4481" y="111760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0000" y="0"/>
            <a:ext cx="1818640" cy="5143500"/>
          </a:xfrm>
          <a:prstGeom prst="rect">
            <a:avLst/>
          </a:prstGeom>
          <a:noFill/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88640" y="289560"/>
            <a:ext cx="6055360" cy="579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Dedicated schedulers control contention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76114" y="113725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/>
        </p:nvSpPr>
        <p:spPr>
          <a:xfrm>
            <a:off x="3476113" y="142448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/>
          <p:cNvSpPr/>
          <p:nvPr/>
        </p:nvSpPr>
        <p:spPr>
          <a:xfrm>
            <a:off x="3476113" y="2000054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3476113" y="1706331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4263514" y="120329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4263514" y="1482693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 rot="5400000">
            <a:off x="4535332" y="1583836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6247" y="1955580"/>
            <a:ext cx="6985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/>
        </p:nvSpPr>
        <p:spPr>
          <a:xfrm>
            <a:off x="3476115" y="241021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/>
          <p:cNvSpPr/>
          <p:nvPr/>
        </p:nvSpPr>
        <p:spPr>
          <a:xfrm>
            <a:off x="3476114" y="269744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/>
          <p:cNvSpPr/>
          <p:nvPr/>
        </p:nvSpPr>
        <p:spPr>
          <a:xfrm>
            <a:off x="3476114" y="3273012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/>
          <p:cNvSpPr/>
          <p:nvPr/>
        </p:nvSpPr>
        <p:spPr>
          <a:xfrm>
            <a:off x="3476114" y="2979289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/>
          <p:cNvSpPr/>
          <p:nvPr/>
        </p:nvSpPr>
        <p:spPr>
          <a:xfrm>
            <a:off x="4263515" y="247625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4263515" y="2755651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/>
          <p:cNvSpPr txBox="1"/>
          <p:nvPr/>
        </p:nvSpPr>
        <p:spPr>
          <a:xfrm rot="5400000">
            <a:off x="4535333" y="2856794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266248" y="3228538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/>
          <p:cNvSpPr/>
          <p:nvPr/>
        </p:nvSpPr>
        <p:spPr>
          <a:xfrm>
            <a:off x="3476115" y="371997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/>
          <p:cNvSpPr/>
          <p:nvPr/>
        </p:nvSpPr>
        <p:spPr>
          <a:xfrm>
            <a:off x="3476114" y="400720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ectangle 28"/>
          <p:cNvSpPr/>
          <p:nvPr/>
        </p:nvSpPr>
        <p:spPr>
          <a:xfrm>
            <a:off x="3476114" y="4582776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3476114" y="4289053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Rectangle 30"/>
          <p:cNvSpPr/>
          <p:nvPr/>
        </p:nvSpPr>
        <p:spPr>
          <a:xfrm>
            <a:off x="4263515" y="378601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Rectangle 31"/>
          <p:cNvSpPr/>
          <p:nvPr/>
        </p:nvSpPr>
        <p:spPr>
          <a:xfrm>
            <a:off x="4263515" y="4065415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TextBox 32"/>
          <p:cNvSpPr txBox="1"/>
          <p:nvPr/>
        </p:nvSpPr>
        <p:spPr>
          <a:xfrm rot="5400000">
            <a:off x="4535333" y="4166558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266248" y="4538302"/>
            <a:ext cx="6985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6" name="Group 35"/>
          <p:cNvGrpSpPr/>
          <p:nvPr/>
        </p:nvGrpSpPr>
        <p:grpSpPr>
          <a:xfrm>
            <a:off x="5132833" y="1438412"/>
            <a:ext cx="1000430" cy="632748"/>
            <a:chOff x="6477000" y="3369843"/>
            <a:chExt cx="1195294" cy="755995"/>
          </a:xfrm>
        </p:grpSpPr>
        <p:sp>
          <p:nvSpPr>
            <p:cNvPr id="37" name="Right Arrow 36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39" name="Freeform 547"/>
              <p:cNvSpPr>
                <a:spLocks/>
              </p:cNvSpPr>
              <p:nvPr/>
            </p:nvSpPr>
            <p:spPr bwMode="auto">
              <a:xfrm>
                <a:off x="3510528" y="1612723"/>
                <a:ext cx="613742" cy="611154"/>
              </a:xfrm>
              <a:custGeom>
                <a:avLst/>
                <a:gdLst>
                  <a:gd name="T0" fmla="*/ 495 w 1185"/>
                  <a:gd name="T1" fmla="*/ 13 h 1180"/>
                  <a:gd name="T2" fmla="*/ 687 w 1185"/>
                  <a:gd name="T3" fmla="*/ 13 h 1180"/>
                  <a:gd name="T4" fmla="*/ 687 w 1185"/>
                  <a:gd name="T5" fmla="*/ 205 h 1180"/>
                  <a:gd name="T6" fmla="*/ 789 w 1185"/>
                  <a:gd name="T7" fmla="*/ 253 h 1180"/>
                  <a:gd name="T8" fmla="*/ 926 w 1185"/>
                  <a:gd name="T9" fmla="*/ 118 h 1180"/>
                  <a:gd name="T10" fmla="*/ 1064 w 1185"/>
                  <a:gd name="T11" fmla="*/ 255 h 1180"/>
                  <a:gd name="T12" fmla="*/ 926 w 1185"/>
                  <a:gd name="T13" fmla="*/ 390 h 1180"/>
                  <a:gd name="T14" fmla="*/ 975 w 1185"/>
                  <a:gd name="T15" fmla="*/ 493 h 1180"/>
                  <a:gd name="T16" fmla="*/ 1167 w 1185"/>
                  <a:gd name="T17" fmla="*/ 493 h 1180"/>
                  <a:gd name="T18" fmla="*/ 1167 w 1185"/>
                  <a:gd name="T19" fmla="*/ 685 h 1180"/>
                  <a:gd name="T20" fmla="*/ 975 w 1185"/>
                  <a:gd name="T21" fmla="*/ 685 h 1180"/>
                  <a:gd name="T22" fmla="*/ 927 w 1185"/>
                  <a:gd name="T23" fmla="*/ 790 h 1180"/>
                  <a:gd name="T24" fmla="*/ 1064 w 1185"/>
                  <a:gd name="T25" fmla="*/ 924 h 1180"/>
                  <a:gd name="T26" fmla="*/ 927 w 1185"/>
                  <a:gd name="T27" fmla="*/ 1060 h 1180"/>
                  <a:gd name="T28" fmla="*/ 791 w 1185"/>
                  <a:gd name="T29" fmla="*/ 927 h 1180"/>
                  <a:gd name="T30" fmla="*/ 687 w 1185"/>
                  <a:gd name="T31" fmla="*/ 973 h 1180"/>
                  <a:gd name="T32" fmla="*/ 687 w 1185"/>
                  <a:gd name="T33" fmla="*/ 1165 h 1180"/>
                  <a:gd name="T34" fmla="*/ 495 w 1185"/>
                  <a:gd name="T35" fmla="*/ 1165 h 1180"/>
                  <a:gd name="T36" fmla="*/ 495 w 1185"/>
                  <a:gd name="T37" fmla="*/ 973 h 1180"/>
                  <a:gd name="T38" fmla="*/ 390 w 1185"/>
                  <a:gd name="T39" fmla="*/ 925 h 1180"/>
                  <a:gd name="T40" fmla="*/ 254 w 1185"/>
                  <a:gd name="T41" fmla="*/ 1062 h 1180"/>
                  <a:gd name="T42" fmla="*/ 119 w 1185"/>
                  <a:gd name="T43" fmla="*/ 927 h 1180"/>
                  <a:gd name="T44" fmla="*/ 257 w 1185"/>
                  <a:gd name="T45" fmla="*/ 789 h 1180"/>
                  <a:gd name="T46" fmla="*/ 207 w 1185"/>
                  <a:gd name="T47" fmla="*/ 685 h 1180"/>
                  <a:gd name="T48" fmla="*/ 15 w 1185"/>
                  <a:gd name="T49" fmla="*/ 685 h 1180"/>
                  <a:gd name="T50" fmla="*/ 15 w 1185"/>
                  <a:gd name="T51" fmla="*/ 493 h 1180"/>
                  <a:gd name="T52" fmla="*/ 207 w 1185"/>
                  <a:gd name="T53" fmla="*/ 493 h 1180"/>
                  <a:gd name="T54" fmla="*/ 255 w 1185"/>
                  <a:gd name="T55" fmla="*/ 388 h 1180"/>
                  <a:gd name="T56" fmla="*/ 119 w 1185"/>
                  <a:gd name="T57" fmla="*/ 252 h 1180"/>
                  <a:gd name="T58" fmla="*/ 255 w 1185"/>
                  <a:gd name="T59" fmla="*/ 115 h 1180"/>
                  <a:gd name="T60" fmla="*/ 393 w 1185"/>
                  <a:gd name="T61" fmla="*/ 253 h 1180"/>
                  <a:gd name="T62" fmla="*/ 495 w 1185"/>
                  <a:gd name="T63" fmla="*/ 205 h 1180"/>
                  <a:gd name="T64" fmla="*/ 495 w 1185"/>
                  <a:gd name="T65" fmla="*/ 13 h 11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85" h="1180">
                    <a:moveTo>
                      <a:pt x="495" y="13"/>
                    </a:moveTo>
                    <a:cubicBezTo>
                      <a:pt x="591" y="0"/>
                      <a:pt x="687" y="13"/>
                      <a:pt x="687" y="13"/>
                    </a:cubicBezTo>
                    <a:cubicBezTo>
                      <a:pt x="687" y="13"/>
                      <a:pt x="687" y="109"/>
                      <a:pt x="687" y="205"/>
                    </a:cubicBezTo>
                    <a:cubicBezTo>
                      <a:pt x="738" y="211"/>
                      <a:pt x="789" y="253"/>
                      <a:pt x="789" y="253"/>
                    </a:cubicBezTo>
                    <a:cubicBezTo>
                      <a:pt x="789" y="253"/>
                      <a:pt x="857" y="185"/>
                      <a:pt x="926" y="118"/>
                    </a:cubicBezTo>
                    <a:cubicBezTo>
                      <a:pt x="1013" y="178"/>
                      <a:pt x="1064" y="255"/>
                      <a:pt x="1064" y="255"/>
                    </a:cubicBezTo>
                    <a:cubicBezTo>
                      <a:pt x="1064" y="255"/>
                      <a:pt x="995" y="322"/>
                      <a:pt x="926" y="390"/>
                    </a:cubicBezTo>
                    <a:cubicBezTo>
                      <a:pt x="963" y="430"/>
                      <a:pt x="975" y="493"/>
                      <a:pt x="975" y="493"/>
                    </a:cubicBezTo>
                    <a:cubicBezTo>
                      <a:pt x="975" y="493"/>
                      <a:pt x="1071" y="493"/>
                      <a:pt x="1167" y="493"/>
                    </a:cubicBezTo>
                    <a:cubicBezTo>
                      <a:pt x="1185" y="586"/>
                      <a:pt x="1167" y="685"/>
                      <a:pt x="1167" y="685"/>
                    </a:cubicBezTo>
                    <a:cubicBezTo>
                      <a:pt x="1167" y="685"/>
                      <a:pt x="1071" y="685"/>
                      <a:pt x="975" y="685"/>
                    </a:cubicBezTo>
                    <a:cubicBezTo>
                      <a:pt x="971" y="739"/>
                      <a:pt x="927" y="790"/>
                      <a:pt x="927" y="790"/>
                    </a:cubicBezTo>
                    <a:lnTo>
                      <a:pt x="1064" y="924"/>
                    </a:lnTo>
                    <a:cubicBezTo>
                      <a:pt x="1064" y="924"/>
                      <a:pt x="1005" y="1002"/>
                      <a:pt x="927" y="1060"/>
                    </a:cubicBezTo>
                    <a:cubicBezTo>
                      <a:pt x="859" y="993"/>
                      <a:pt x="791" y="927"/>
                      <a:pt x="791" y="927"/>
                    </a:cubicBezTo>
                    <a:cubicBezTo>
                      <a:pt x="791" y="927"/>
                      <a:pt x="744" y="966"/>
                      <a:pt x="687" y="973"/>
                    </a:cubicBezTo>
                    <a:cubicBezTo>
                      <a:pt x="687" y="1069"/>
                      <a:pt x="687" y="1165"/>
                      <a:pt x="687" y="1165"/>
                    </a:cubicBezTo>
                    <a:cubicBezTo>
                      <a:pt x="687" y="1165"/>
                      <a:pt x="591" y="1180"/>
                      <a:pt x="495" y="1165"/>
                    </a:cubicBezTo>
                    <a:cubicBezTo>
                      <a:pt x="495" y="1165"/>
                      <a:pt x="495" y="1069"/>
                      <a:pt x="495" y="973"/>
                    </a:cubicBezTo>
                    <a:cubicBezTo>
                      <a:pt x="441" y="967"/>
                      <a:pt x="390" y="925"/>
                      <a:pt x="390" y="925"/>
                    </a:cubicBezTo>
                    <a:cubicBezTo>
                      <a:pt x="390" y="925"/>
                      <a:pt x="322" y="993"/>
                      <a:pt x="254" y="1062"/>
                    </a:cubicBezTo>
                    <a:cubicBezTo>
                      <a:pt x="177" y="1003"/>
                      <a:pt x="119" y="927"/>
                      <a:pt x="119" y="927"/>
                    </a:cubicBezTo>
                    <a:lnTo>
                      <a:pt x="257" y="789"/>
                    </a:lnTo>
                    <a:cubicBezTo>
                      <a:pt x="257" y="789"/>
                      <a:pt x="215" y="741"/>
                      <a:pt x="207" y="685"/>
                    </a:cubicBezTo>
                    <a:cubicBezTo>
                      <a:pt x="111" y="685"/>
                      <a:pt x="15" y="685"/>
                      <a:pt x="15" y="685"/>
                    </a:cubicBezTo>
                    <a:cubicBezTo>
                      <a:pt x="0" y="589"/>
                      <a:pt x="15" y="493"/>
                      <a:pt x="15" y="493"/>
                    </a:cubicBezTo>
                    <a:cubicBezTo>
                      <a:pt x="15" y="493"/>
                      <a:pt x="111" y="493"/>
                      <a:pt x="207" y="493"/>
                    </a:cubicBezTo>
                    <a:cubicBezTo>
                      <a:pt x="212" y="441"/>
                      <a:pt x="255" y="388"/>
                      <a:pt x="255" y="388"/>
                    </a:cubicBezTo>
                    <a:cubicBezTo>
                      <a:pt x="255" y="388"/>
                      <a:pt x="187" y="320"/>
                      <a:pt x="119" y="252"/>
                    </a:cubicBezTo>
                    <a:cubicBezTo>
                      <a:pt x="179" y="172"/>
                      <a:pt x="255" y="115"/>
                      <a:pt x="255" y="115"/>
                    </a:cubicBezTo>
                    <a:lnTo>
                      <a:pt x="393" y="253"/>
                    </a:lnTo>
                    <a:cubicBezTo>
                      <a:pt x="393" y="253"/>
                      <a:pt x="441" y="210"/>
                      <a:pt x="495" y="205"/>
                    </a:cubicBezTo>
                    <a:cubicBezTo>
                      <a:pt x="495" y="109"/>
                      <a:pt x="495" y="109"/>
                      <a:pt x="495" y="1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0" name="Oval 548"/>
              <p:cNvSpPr>
                <a:spLocks noChangeArrowheads="1"/>
              </p:cNvSpPr>
              <p:nvPr/>
            </p:nvSpPr>
            <p:spPr bwMode="auto"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6243568" y="1644276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Rectangle 41"/>
          <p:cNvSpPr/>
          <p:nvPr/>
        </p:nvSpPr>
        <p:spPr>
          <a:xfrm>
            <a:off x="5058026" y="814087"/>
            <a:ext cx="118668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Network scheduler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730752" y="1644008"/>
            <a:ext cx="193288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" name="Rectangle 43"/>
          <p:cNvSpPr/>
          <p:nvPr/>
        </p:nvSpPr>
        <p:spPr>
          <a:xfrm>
            <a:off x="5801678" y="4737861"/>
            <a:ext cx="685482" cy="3647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time</a:t>
            </a:r>
            <a:endParaRPr lang="en-US" sz="24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487160" y="4933441"/>
            <a:ext cx="24741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31760" y="1644276"/>
            <a:ext cx="37592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9" name="Group 48"/>
          <p:cNvGrpSpPr/>
          <p:nvPr/>
        </p:nvGrpSpPr>
        <p:grpSpPr>
          <a:xfrm>
            <a:off x="5127150" y="2913249"/>
            <a:ext cx="1000430" cy="632748"/>
            <a:chOff x="6477000" y="3369843"/>
            <a:chExt cx="1195294" cy="755995"/>
          </a:xfrm>
        </p:grpSpPr>
        <p:sp>
          <p:nvSpPr>
            <p:cNvPr id="50" name="Right Arrow 49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52" name="Freeform 547"/>
              <p:cNvSpPr>
                <a:spLocks/>
              </p:cNvSpPr>
              <p:nvPr/>
            </p:nvSpPr>
            <p:spPr bwMode="auto">
              <a:xfrm>
                <a:off x="3510528" y="1612723"/>
                <a:ext cx="613742" cy="611154"/>
              </a:xfrm>
              <a:custGeom>
                <a:avLst/>
                <a:gdLst>
                  <a:gd name="T0" fmla="*/ 495 w 1185"/>
                  <a:gd name="T1" fmla="*/ 13 h 1180"/>
                  <a:gd name="T2" fmla="*/ 687 w 1185"/>
                  <a:gd name="T3" fmla="*/ 13 h 1180"/>
                  <a:gd name="T4" fmla="*/ 687 w 1185"/>
                  <a:gd name="T5" fmla="*/ 205 h 1180"/>
                  <a:gd name="T6" fmla="*/ 789 w 1185"/>
                  <a:gd name="T7" fmla="*/ 253 h 1180"/>
                  <a:gd name="T8" fmla="*/ 926 w 1185"/>
                  <a:gd name="T9" fmla="*/ 118 h 1180"/>
                  <a:gd name="T10" fmla="*/ 1064 w 1185"/>
                  <a:gd name="T11" fmla="*/ 255 h 1180"/>
                  <a:gd name="T12" fmla="*/ 926 w 1185"/>
                  <a:gd name="T13" fmla="*/ 390 h 1180"/>
                  <a:gd name="T14" fmla="*/ 975 w 1185"/>
                  <a:gd name="T15" fmla="*/ 493 h 1180"/>
                  <a:gd name="T16" fmla="*/ 1167 w 1185"/>
                  <a:gd name="T17" fmla="*/ 493 h 1180"/>
                  <a:gd name="T18" fmla="*/ 1167 w 1185"/>
                  <a:gd name="T19" fmla="*/ 685 h 1180"/>
                  <a:gd name="T20" fmla="*/ 975 w 1185"/>
                  <a:gd name="T21" fmla="*/ 685 h 1180"/>
                  <a:gd name="T22" fmla="*/ 927 w 1185"/>
                  <a:gd name="T23" fmla="*/ 790 h 1180"/>
                  <a:gd name="T24" fmla="*/ 1064 w 1185"/>
                  <a:gd name="T25" fmla="*/ 924 h 1180"/>
                  <a:gd name="T26" fmla="*/ 927 w 1185"/>
                  <a:gd name="T27" fmla="*/ 1060 h 1180"/>
                  <a:gd name="T28" fmla="*/ 791 w 1185"/>
                  <a:gd name="T29" fmla="*/ 927 h 1180"/>
                  <a:gd name="T30" fmla="*/ 687 w 1185"/>
                  <a:gd name="T31" fmla="*/ 973 h 1180"/>
                  <a:gd name="T32" fmla="*/ 687 w 1185"/>
                  <a:gd name="T33" fmla="*/ 1165 h 1180"/>
                  <a:gd name="T34" fmla="*/ 495 w 1185"/>
                  <a:gd name="T35" fmla="*/ 1165 h 1180"/>
                  <a:gd name="T36" fmla="*/ 495 w 1185"/>
                  <a:gd name="T37" fmla="*/ 973 h 1180"/>
                  <a:gd name="T38" fmla="*/ 390 w 1185"/>
                  <a:gd name="T39" fmla="*/ 925 h 1180"/>
                  <a:gd name="T40" fmla="*/ 254 w 1185"/>
                  <a:gd name="T41" fmla="*/ 1062 h 1180"/>
                  <a:gd name="T42" fmla="*/ 119 w 1185"/>
                  <a:gd name="T43" fmla="*/ 927 h 1180"/>
                  <a:gd name="T44" fmla="*/ 257 w 1185"/>
                  <a:gd name="T45" fmla="*/ 789 h 1180"/>
                  <a:gd name="T46" fmla="*/ 207 w 1185"/>
                  <a:gd name="T47" fmla="*/ 685 h 1180"/>
                  <a:gd name="T48" fmla="*/ 15 w 1185"/>
                  <a:gd name="T49" fmla="*/ 685 h 1180"/>
                  <a:gd name="T50" fmla="*/ 15 w 1185"/>
                  <a:gd name="T51" fmla="*/ 493 h 1180"/>
                  <a:gd name="T52" fmla="*/ 207 w 1185"/>
                  <a:gd name="T53" fmla="*/ 493 h 1180"/>
                  <a:gd name="T54" fmla="*/ 255 w 1185"/>
                  <a:gd name="T55" fmla="*/ 388 h 1180"/>
                  <a:gd name="T56" fmla="*/ 119 w 1185"/>
                  <a:gd name="T57" fmla="*/ 252 h 1180"/>
                  <a:gd name="T58" fmla="*/ 255 w 1185"/>
                  <a:gd name="T59" fmla="*/ 115 h 1180"/>
                  <a:gd name="T60" fmla="*/ 393 w 1185"/>
                  <a:gd name="T61" fmla="*/ 253 h 1180"/>
                  <a:gd name="T62" fmla="*/ 495 w 1185"/>
                  <a:gd name="T63" fmla="*/ 205 h 1180"/>
                  <a:gd name="T64" fmla="*/ 495 w 1185"/>
                  <a:gd name="T65" fmla="*/ 13 h 11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85" h="1180">
                    <a:moveTo>
                      <a:pt x="495" y="13"/>
                    </a:moveTo>
                    <a:cubicBezTo>
                      <a:pt x="591" y="0"/>
                      <a:pt x="687" y="13"/>
                      <a:pt x="687" y="13"/>
                    </a:cubicBezTo>
                    <a:cubicBezTo>
                      <a:pt x="687" y="13"/>
                      <a:pt x="687" y="109"/>
                      <a:pt x="687" y="205"/>
                    </a:cubicBezTo>
                    <a:cubicBezTo>
                      <a:pt x="738" y="211"/>
                      <a:pt x="789" y="253"/>
                      <a:pt x="789" y="253"/>
                    </a:cubicBezTo>
                    <a:cubicBezTo>
                      <a:pt x="789" y="253"/>
                      <a:pt x="857" y="185"/>
                      <a:pt x="926" y="118"/>
                    </a:cubicBezTo>
                    <a:cubicBezTo>
                      <a:pt x="1013" y="178"/>
                      <a:pt x="1064" y="255"/>
                      <a:pt x="1064" y="255"/>
                    </a:cubicBezTo>
                    <a:cubicBezTo>
                      <a:pt x="1064" y="255"/>
                      <a:pt x="995" y="322"/>
                      <a:pt x="926" y="390"/>
                    </a:cubicBezTo>
                    <a:cubicBezTo>
                      <a:pt x="963" y="430"/>
                      <a:pt x="975" y="493"/>
                      <a:pt x="975" y="493"/>
                    </a:cubicBezTo>
                    <a:cubicBezTo>
                      <a:pt x="975" y="493"/>
                      <a:pt x="1071" y="493"/>
                      <a:pt x="1167" y="493"/>
                    </a:cubicBezTo>
                    <a:cubicBezTo>
                      <a:pt x="1185" y="586"/>
                      <a:pt x="1167" y="685"/>
                      <a:pt x="1167" y="685"/>
                    </a:cubicBezTo>
                    <a:cubicBezTo>
                      <a:pt x="1167" y="685"/>
                      <a:pt x="1071" y="685"/>
                      <a:pt x="975" y="685"/>
                    </a:cubicBezTo>
                    <a:cubicBezTo>
                      <a:pt x="971" y="739"/>
                      <a:pt x="927" y="790"/>
                      <a:pt x="927" y="790"/>
                    </a:cubicBezTo>
                    <a:lnTo>
                      <a:pt x="1064" y="924"/>
                    </a:lnTo>
                    <a:cubicBezTo>
                      <a:pt x="1064" y="924"/>
                      <a:pt x="1005" y="1002"/>
                      <a:pt x="927" y="1060"/>
                    </a:cubicBezTo>
                    <a:cubicBezTo>
                      <a:pt x="859" y="993"/>
                      <a:pt x="791" y="927"/>
                      <a:pt x="791" y="927"/>
                    </a:cubicBezTo>
                    <a:cubicBezTo>
                      <a:pt x="791" y="927"/>
                      <a:pt x="744" y="966"/>
                      <a:pt x="687" y="973"/>
                    </a:cubicBezTo>
                    <a:cubicBezTo>
                      <a:pt x="687" y="1069"/>
                      <a:pt x="687" y="1165"/>
                      <a:pt x="687" y="1165"/>
                    </a:cubicBezTo>
                    <a:cubicBezTo>
                      <a:pt x="687" y="1165"/>
                      <a:pt x="591" y="1180"/>
                      <a:pt x="495" y="1165"/>
                    </a:cubicBezTo>
                    <a:cubicBezTo>
                      <a:pt x="495" y="1165"/>
                      <a:pt x="495" y="1069"/>
                      <a:pt x="495" y="973"/>
                    </a:cubicBezTo>
                    <a:cubicBezTo>
                      <a:pt x="441" y="967"/>
                      <a:pt x="390" y="925"/>
                      <a:pt x="390" y="925"/>
                    </a:cubicBezTo>
                    <a:cubicBezTo>
                      <a:pt x="390" y="925"/>
                      <a:pt x="322" y="993"/>
                      <a:pt x="254" y="1062"/>
                    </a:cubicBezTo>
                    <a:cubicBezTo>
                      <a:pt x="177" y="1003"/>
                      <a:pt x="119" y="927"/>
                      <a:pt x="119" y="927"/>
                    </a:cubicBezTo>
                    <a:lnTo>
                      <a:pt x="257" y="789"/>
                    </a:lnTo>
                    <a:cubicBezTo>
                      <a:pt x="257" y="789"/>
                      <a:pt x="215" y="741"/>
                      <a:pt x="207" y="685"/>
                    </a:cubicBezTo>
                    <a:cubicBezTo>
                      <a:pt x="111" y="685"/>
                      <a:pt x="15" y="685"/>
                      <a:pt x="15" y="685"/>
                    </a:cubicBezTo>
                    <a:cubicBezTo>
                      <a:pt x="0" y="589"/>
                      <a:pt x="15" y="493"/>
                      <a:pt x="15" y="493"/>
                    </a:cubicBezTo>
                    <a:cubicBezTo>
                      <a:pt x="15" y="493"/>
                      <a:pt x="111" y="493"/>
                      <a:pt x="207" y="493"/>
                    </a:cubicBezTo>
                    <a:cubicBezTo>
                      <a:pt x="212" y="441"/>
                      <a:pt x="255" y="388"/>
                      <a:pt x="255" y="388"/>
                    </a:cubicBezTo>
                    <a:cubicBezTo>
                      <a:pt x="255" y="388"/>
                      <a:pt x="187" y="320"/>
                      <a:pt x="119" y="252"/>
                    </a:cubicBezTo>
                    <a:cubicBezTo>
                      <a:pt x="179" y="172"/>
                      <a:pt x="255" y="115"/>
                      <a:pt x="255" y="115"/>
                    </a:cubicBezTo>
                    <a:lnTo>
                      <a:pt x="393" y="253"/>
                    </a:lnTo>
                    <a:cubicBezTo>
                      <a:pt x="393" y="253"/>
                      <a:pt x="441" y="210"/>
                      <a:pt x="495" y="205"/>
                    </a:cubicBezTo>
                    <a:cubicBezTo>
                      <a:pt x="495" y="109"/>
                      <a:pt x="495" y="109"/>
                      <a:pt x="495" y="1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" name="Oval 548"/>
              <p:cNvSpPr>
                <a:spLocks noChangeArrowheads="1"/>
              </p:cNvSpPr>
              <p:nvPr/>
            </p:nvSpPr>
            <p:spPr bwMode="auto"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5052343" y="2288924"/>
            <a:ext cx="118668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CPU scheduler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07680" y="1411384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6306820" y="2509990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Rectangle 56"/>
          <p:cNvSpPr/>
          <p:nvPr/>
        </p:nvSpPr>
        <p:spPr>
          <a:xfrm>
            <a:off x="6487160" y="1644008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/>
          <p:cNvSpPr/>
          <p:nvPr/>
        </p:nvSpPr>
        <p:spPr>
          <a:xfrm>
            <a:off x="6924040" y="1644008"/>
            <a:ext cx="3810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" name="Rectangle 58"/>
          <p:cNvSpPr/>
          <p:nvPr/>
        </p:nvSpPr>
        <p:spPr>
          <a:xfrm>
            <a:off x="7305040" y="1644008"/>
            <a:ext cx="23368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/>
          <p:cNvSpPr/>
          <p:nvPr/>
        </p:nvSpPr>
        <p:spPr>
          <a:xfrm>
            <a:off x="7538720" y="1645166"/>
            <a:ext cx="19304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/>
          <p:cNvSpPr/>
          <p:nvPr/>
        </p:nvSpPr>
        <p:spPr>
          <a:xfrm>
            <a:off x="6306820" y="2779730"/>
            <a:ext cx="58166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ectangle 61"/>
          <p:cNvSpPr/>
          <p:nvPr/>
        </p:nvSpPr>
        <p:spPr>
          <a:xfrm>
            <a:off x="6306820" y="3045189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3" name="Rectangle 62"/>
          <p:cNvSpPr/>
          <p:nvPr/>
        </p:nvSpPr>
        <p:spPr>
          <a:xfrm>
            <a:off x="7005320" y="2509990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4" name="Rectangle 63"/>
          <p:cNvSpPr/>
          <p:nvPr/>
        </p:nvSpPr>
        <p:spPr>
          <a:xfrm>
            <a:off x="6888480" y="2779730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5" name="Rectangle 64"/>
          <p:cNvSpPr/>
          <p:nvPr/>
        </p:nvSpPr>
        <p:spPr>
          <a:xfrm>
            <a:off x="6306820" y="3312888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6" name="Rectangle 65"/>
          <p:cNvSpPr/>
          <p:nvPr/>
        </p:nvSpPr>
        <p:spPr>
          <a:xfrm>
            <a:off x="7005320" y="3045189"/>
            <a:ext cx="9194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Rectangle 66"/>
          <p:cNvSpPr/>
          <p:nvPr/>
        </p:nvSpPr>
        <p:spPr>
          <a:xfrm>
            <a:off x="7005320" y="3312888"/>
            <a:ext cx="12496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TextBox 67"/>
          <p:cNvSpPr txBox="1"/>
          <p:nvPr/>
        </p:nvSpPr>
        <p:spPr>
          <a:xfrm>
            <a:off x="8107680" y="2658211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5103145" y="4201298"/>
            <a:ext cx="1000430" cy="632748"/>
            <a:chOff x="6477000" y="3369843"/>
            <a:chExt cx="1195294" cy="755995"/>
          </a:xfrm>
        </p:grpSpPr>
        <p:sp>
          <p:nvSpPr>
            <p:cNvPr id="70" name="Right Arrow 69"/>
            <p:cNvSpPr/>
            <p:nvPr/>
          </p:nvSpPr>
          <p:spPr>
            <a:xfrm>
              <a:off x="6477000" y="3369843"/>
              <a:ext cx="1195294" cy="75599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6629400" y="3424234"/>
              <a:ext cx="613742" cy="611154"/>
              <a:chOff x="3510528" y="1612723"/>
              <a:chExt cx="613742" cy="611154"/>
            </a:xfrm>
          </p:grpSpPr>
          <p:sp>
            <p:nvSpPr>
              <p:cNvPr id="72" name="Freeform 547"/>
              <p:cNvSpPr>
                <a:spLocks/>
              </p:cNvSpPr>
              <p:nvPr/>
            </p:nvSpPr>
            <p:spPr bwMode="auto">
              <a:xfrm>
                <a:off x="3510528" y="1612723"/>
                <a:ext cx="613742" cy="611154"/>
              </a:xfrm>
              <a:custGeom>
                <a:avLst/>
                <a:gdLst>
                  <a:gd name="T0" fmla="*/ 495 w 1185"/>
                  <a:gd name="T1" fmla="*/ 13 h 1180"/>
                  <a:gd name="T2" fmla="*/ 687 w 1185"/>
                  <a:gd name="T3" fmla="*/ 13 h 1180"/>
                  <a:gd name="T4" fmla="*/ 687 w 1185"/>
                  <a:gd name="T5" fmla="*/ 205 h 1180"/>
                  <a:gd name="T6" fmla="*/ 789 w 1185"/>
                  <a:gd name="T7" fmla="*/ 253 h 1180"/>
                  <a:gd name="T8" fmla="*/ 926 w 1185"/>
                  <a:gd name="T9" fmla="*/ 118 h 1180"/>
                  <a:gd name="T10" fmla="*/ 1064 w 1185"/>
                  <a:gd name="T11" fmla="*/ 255 h 1180"/>
                  <a:gd name="T12" fmla="*/ 926 w 1185"/>
                  <a:gd name="T13" fmla="*/ 390 h 1180"/>
                  <a:gd name="T14" fmla="*/ 975 w 1185"/>
                  <a:gd name="T15" fmla="*/ 493 h 1180"/>
                  <a:gd name="T16" fmla="*/ 1167 w 1185"/>
                  <a:gd name="T17" fmla="*/ 493 h 1180"/>
                  <a:gd name="T18" fmla="*/ 1167 w 1185"/>
                  <a:gd name="T19" fmla="*/ 685 h 1180"/>
                  <a:gd name="T20" fmla="*/ 975 w 1185"/>
                  <a:gd name="T21" fmla="*/ 685 h 1180"/>
                  <a:gd name="T22" fmla="*/ 927 w 1185"/>
                  <a:gd name="T23" fmla="*/ 790 h 1180"/>
                  <a:gd name="T24" fmla="*/ 1064 w 1185"/>
                  <a:gd name="T25" fmla="*/ 924 h 1180"/>
                  <a:gd name="T26" fmla="*/ 927 w 1185"/>
                  <a:gd name="T27" fmla="*/ 1060 h 1180"/>
                  <a:gd name="T28" fmla="*/ 791 w 1185"/>
                  <a:gd name="T29" fmla="*/ 927 h 1180"/>
                  <a:gd name="T30" fmla="*/ 687 w 1185"/>
                  <a:gd name="T31" fmla="*/ 973 h 1180"/>
                  <a:gd name="T32" fmla="*/ 687 w 1185"/>
                  <a:gd name="T33" fmla="*/ 1165 h 1180"/>
                  <a:gd name="T34" fmla="*/ 495 w 1185"/>
                  <a:gd name="T35" fmla="*/ 1165 h 1180"/>
                  <a:gd name="T36" fmla="*/ 495 w 1185"/>
                  <a:gd name="T37" fmla="*/ 973 h 1180"/>
                  <a:gd name="T38" fmla="*/ 390 w 1185"/>
                  <a:gd name="T39" fmla="*/ 925 h 1180"/>
                  <a:gd name="T40" fmla="*/ 254 w 1185"/>
                  <a:gd name="T41" fmla="*/ 1062 h 1180"/>
                  <a:gd name="T42" fmla="*/ 119 w 1185"/>
                  <a:gd name="T43" fmla="*/ 927 h 1180"/>
                  <a:gd name="T44" fmla="*/ 257 w 1185"/>
                  <a:gd name="T45" fmla="*/ 789 h 1180"/>
                  <a:gd name="T46" fmla="*/ 207 w 1185"/>
                  <a:gd name="T47" fmla="*/ 685 h 1180"/>
                  <a:gd name="T48" fmla="*/ 15 w 1185"/>
                  <a:gd name="T49" fmla="*/ 685 h 1180"/>
                  <a:gd name="T50" fmla="*/ 15 w 1185"/>
                  <a:gd name="T51" fmla="*/ 493 h 1180"/>
                  <a:gd name="T52" fmla="*/ 207 w 1185"/>
                  <a:gd name="T53" fmla="*/ 493 h 1180"/>
                  <a:gd name="T54" fmla="*/ 255 w 1185"/>
                  <a:gd name="T55" fmla="*/ 388 h 1180"/>
                  <a:gd name="T56" fmla="*/ 119 w 1185"/>
                  <a:gd name="T57" fmla="*/ 252 h 1180"/>
                  <a:gd name="T58" fmla="*/ 255 w 1185"/>
                  <a:gd name="T59" fmla="*/ 115 h 1180"/>
                  <a:gd name="T60" fmla="*/ 393 w 1185"/>
                  <a:gd name="T61" fmla="*/ 253 h 1180"/>
                  <a:gd name="T62" fmla="*/ 495 w 1185"/>
                  <a:gd name="T63" fmla="*/ 205 h 1180"/>
                  <a:gd name="T64" fmla="*/ 495 w 1185"/>
                  <a:gd name="T65" fmla="*/ 13 h 11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85" h="1180">
                    <a:moveTo>
                      <a:pt x="495" y="13"/>
                    </a:moveTo>
                    <a:cubicBezTo>
                      <a:pt x="591" y="0"/>
                      <a:pt x="687" y="13"/>
                      <a:pt x="687" y="13"/>
                    </a:cubicBezTo>
                    <a:cubicBezTo>
                      <a:pt x="687" y="13"/>
                      <a:pt x="687" y="109"/>
                      <a:pt x="687" y="205"/>
                    </a:cubicBezTo>
                    <a:cubicBezTo>
                      <a:pt x="738" y="211"/>
                      <a:pt x="789" y="253"/>
                      <a:pt x="789" y="253"/>
                    </a:cubicBezTo>
                    <a:cubicBezTo>
                      <a:pt x="789" y="253"/>
                      <a:pt x="857" y="185"/>
                      <a:pt x="926" y="118"/>
                    </a:cubicBezTo>
                    <a:cubicBezTo>
                      <a:pt x="1013" y="178"/>
                      <a:pt x="1064" y="255"/>
                      <a:pt x="1064" y="255"/>
                    </a:cubicBezTo>
                    <a:cubicBezTo>
                      <a:pt x="1064" y="255"/>
                      <a:pt x="995" y="322"/>
                      <a:pt x="926" y="390"/>
                    </a:cubicBezTo>
                    <a:cubicBezTo>
                      <a:pt x="963" y="430"/>
                      <a:pt x="975" y="493"/>
                      <a:pt x="975" y="493"/>
                    </a:cubicBezTo>
                    <a:cubicBezTo>
                      <a:pt x="975" y="493"/>
                      <a:pt x="1071" y="493"/>
                      <a:pt x="1167" y="493"/>
                    </a:cubicBezTo>
                    <a:cubicBezTo>
                      <a:pt x="1185" y="586"/>
                      <a:pt x="1167" y="685"/>
                      <a:pt x="1167" y="685"/>
                    </a:cubicBezTo>
                    <a:cubicBezTo>
                      <a:pt x="1167" y="685"/>
                      <a:pt x="1071" y="685"/>
                      <a:pt x="975" y="685"/>
                    </a:cubicBezTo>
                    <a:cubicBezTo>
                      <a:pt x="971" y="739"/>
                      <a:pt x="927" y="790"/>
                      <a:pt x="927" y="790"/>
                    </a:cubicBezTo>
                    <a:lnTo>
                      <a:pt x="1064" y="924"/>
                    </a:lnTo>
                    <a:cubicBezTo>
                      <a:pt x="1064" y="924"/>
                      <a:pt x="1005" y="1002"/>
                      <a:pt x="927" y="1060"/>
                    </a:cubicBezTo>
                    <a:cubicBezTo>
                      <a:pt x="859" y="993"/>
                      <a:pt x="791" y="927"/>
                      <a:pt x="791" y="927"/>
                    </a:cubicBezTo>
                    <a:cubicBezTo>
                      <a:pt x="791" y="927"/>
                      <a:pt x="744" y="966"/>
                      <a:pt x="687" y="973"/>
                    </a:cubicBezTo>
                    <a:cubicBezTo>
                      <a:pt x="687" y="1069"/>
                      <a:pt x="687" y="1165"/>
                      <a:pt x="687" y="1165"/>
                    </a:cubicBezTo>
                    <a:cubicBezTo>
                      <a:pt x="687" y="1165"/>
                      <a:pt x="591" y="1180"/>
                      <a:pt x="495" y="1165"/>
                    </a:cubicBezTo>
                    <a:cubicBezTo>
                      <a:pt x="495" y="1165"/>
                      <a:pt x="495" y="1069"/>
                      <a:pt x="495" y="973"/>
                    </a:cubicBezTo>
                    <a:cubicBezTo>
                      <a:pt x="441" y="967"/>
                      <a:pt x="390" y="925"/>
                      <a:pt x="390" y="925"/>
                    </a:cubicBezTo>
                    <a:cubicBezTo>
                      <a:pt x="390" y="925"/>
                      <a:pt x="322" y="993"/>
                      <a:pt x="254" y="1062"/>
                    </a:cubicBezTo>
                    <a:cubicBezTo>
                      <a:pt x="177" y="1003"/>
                      <a:pt x="119" y="927"/>
                      <a:pt x="119" y="927"/>
                    </a:cubicBezTo>
                    <a:lnTo>
                      <a:pt x="257" y="789"/>
                    </a:lnTo>
                    <a:cubicBezTo>
                      <a:pt x="257" y="789"/>
                      <a:pt x="215" y="741"/>
                      <a:pt x="207" y="685"/>
                    </a:cubicBezTo>
                    <a:cubicBezTo>
                      <a:pt x="111" y="685"/>
                      <a:pt x="15" y="685"/>
                      <a:pt x="15" y="685"/>
                    </a:cubicBezTo>
                    <a:cubicBezTo>
                      <a:pt x="0" y="589"/>
                      <a:pt x="15" y="493"/>
                      <a:pt x="15" y="493"/>
                    </a:cubicBezTo>
                    <a:cubicBezTo>
                      <a:pt x="15" y="493"/>
                      <a:pt x="111" y="493"/>
                      <a:pt x="207" y="493"/>
                    </a:cubicBezTo>
                    <a:cubicBezTo>
                      <a:pt x="212" y="441"/>
                      <a:pt x="255" y="388"/>
                      <a:pt x="255" y="388"/>
                    </a:cubicBezTo>
                    <a:cubicBezTo>
                      <a:pt x="255" y="388"/>
                      <a:pt x="187" y="320"/>
                      <a:pt x="119" y="252"/>
                    </a:cubicBezTo>
                    <a:cubicBezTo>
                      <a:pt x="179" y="172"/>
                      <a:pt x="255" y="115"/>
                      <a:pt x="255" y="115"/>
                    </a:cubicBezTo>
                    <a:lnTo>
                      <a:pt x="393" y="253"/>
                    </a:lnTo>
                    <a:cubicBezTo>
                      <a:pt x="393" y="253"/>
                      <a:pt x="441" y="210"/>
                      <a:pt x="495" y="205"/>
                    </a:cubicBezTo>
                    <a:cubicBezTo>
                      <a:pt x="495" y="109"/>
                      <a:pt x="495" y="109"/>
                      <a:pt x="495" y="1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3" name="Oval 548"/>
              <p:cNvSpPr>
                <a:spLocks noChangeArrowheads="1"/>
              </p:cNvSpPr>
              <p:nvPr/>
            </p:nvSpPr>
            <p:spPr bwMode="auto">
              <a:xfrm>
                <a:off x="3766901" y="1868061"/>
                <a:ext cx="99442" cy="99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4" name="Rectangle 73"/>
          <p:cNvSpPr/>
          <p:nvPr/>
        </p:nvSpPr>
        <p:spPr>
          <a:xfrm>
            <a:off x="5028338" y="3576973"/>
            <a:ext cx="118668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Disk scheduler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324848" y="3999517"/>
            <a:ext cx="487184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7" name="Rectangle 76"/>
          <p:cNvSpPr/>
          <p:nvPr/>
        </p:nvSpPr>
        <p:spPr>
          <a:xfrm>
            <a:off x="6812032" y="3999249"/>
            <a:ext cx="193288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8" name="Rectangle 77"/>
          <p:cNvSpPr/>
          <p:nvPr/>
        </p:nvSpPr>
        <p:spPr>
          <a:xfrm>
            <a:off x="7305040" y="4345362"/>
            <a:ext cx="80264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9" name="Rectangle 78"/>
          <p:cNvSpPr/>
          <p:nvPr/>
        </p:nvSpPr>
        <p:spPr>
          <a:xfrm>
            <a:off x="7386320" y="4001739"/>
            <a:ext cx="57404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0" name="Rectangle 79"/>
          <p:cNvSpPr/>
          <p:nvPr/>
        </p:nvSpPr>
        <p:spPr>
          <a:xfrm>
            <a:off x="7005320" y="3999249"/>
            <a:ext cx="3810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1" name="Rectangle 80"/>
          <p:cNvSpPr/>
          <p:nvPr/>
        </p:nvSpPr>
        <p:spPr>
          <a:xfrm>
            <a:off x="6324848" y="4344204"/>
            <a:ext cx="2336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2" name="Rectangle 81"/>
          <p:cNvSpPr/>
          <p:nvPr/>
        </p:nvSpPr>
        <p:spPr>
          <a:xfrm>
            <a:off x="6558528" y="4345362"/>
            <a:ext cx="74651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3" name="TextBox 82"/>
          <p:cNvSpPr txBox="1"/>
          <p:nvPr/>
        </p:nvSpPr>
        <p:spPr>
          <a:xfrm>
            <a:off x="8178800" y="3935968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84" name="Rectangle 83"/>
          <p:cNvSpPr/>
          <p:nvPr/>
        </p:nvSpPr>
        <p:spPr>
          <a:xfrm>
            <a:off x="6306820" y="2126989"/>
            <a:ext cx="18539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One task per CPU core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24848" y="3616242"/>
            <a:ext cx="18539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One task per disk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413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41" grpId="0" animBg="1"/>
      <p:bldP spid="42" grpId="0"/>
      <p:bldP spid="43" grpId="0" animBg="1"/>
      <p:bldP spid="44" grpId="0" animBg="1"/>
      <p:bldP spid="48" grpId="0" animBg="1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0000" y="28956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4481" y="111760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0000" y="0"/>
            <a:ext cx="1818640" cy="5143500"/>
          </a:xfrm>
          <a:prstGeom prst="rect">
            <a:avLst/>
          </a:prstGeom>
          <a:noFill/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88640" y="289560"/>
            <a:ext cx="6055360" cy="579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</a:t>
            </a:r>
            <a:r>
              <a:rPr lang="en-US" dirty="0" smtClean="0"/>
              <a:t> times can be used to model performance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336040" y="2281584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Dedicated schedulers control contention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611880" y="1481435"/>
            <a:ext cx="475996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CPU time: total CPU </a:t>
            </a:r>
            <a:r>
              <a:rPr lang="en-US" sz="2000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sz="2000" dirty="0" smtClean="0">
                <a:latin typeface="Open Sans Condensed Light"/>
                <a:cs typeface="Open Sans Condensed Light"/>
              </a:rPr>
              <a:t> time / # CPU cores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173980" y="2082025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5" name="Rectangle 94"/>
          <p:cNvSpPr/>
          <p:nvPr/>
        </p:nvSpPr>
        <p:spPr>
          <a:xfrm>
            <a:off x="5173980" y="2351765"/>
            <a:ext cx="58166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6" name="Rectangle 95"/>
          <p:cNvSpPr/>
          <p:nvPr/>
        </p:nvSpPr>
        <p:spPr>
          <a:xfrm>
            <a:off x="5173980" y="2617224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" name="Rectangle 96"/>
          <p:cNvSpPr/>
          <p:nvPr/>
        </p:nvSpPr>
        <p:spPr>
          <a:xfrm>
            <a:off x="5872480" y="2082025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8" name="Rectangle 97"/>
          <p:cNvSpPr/>
          <p:nvPr/>
        </p:nvSpPr>
        <p:spPr>
          <a:xfrm>
            <a:off x="5755640" y="2351765"/>
            <a:ext cx="9448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9" name="Rectangle 98"/>
          <p:cNvSpPr/>
          <p:nvPr/>
        </p:nvSpPr>
        <p:spPr>
          <a:xfrm>
            <a:off x="5173980" y="2884923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Rectangle 99"/>
          <p:cNvSpPr/>
          <p:nvPr/>
        </p:nvSpPr>
        <p:spPr>
          <a:xfrm>
            <a:off x="5872480" y="2617224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5872480" y="2884923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173980" y="1946401"/>
            <a:ext cx="152654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29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7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0000" y="28956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4481" y="111760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0000" y="0"/>
            <a:ext cx="1818640" cy="5143500"/>
          </a:xfrm>
          <a:prstGeom prst="rect">
            <a:avLst/>
          </a:prstGeom>
          <a:noFill/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88640" y="289560"/>
            <a:ext cx="6055360" cy="579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</a:t>
            </a:r>
            <a:r>
              <a:rPr lang="en-US" dirty="0" smtClean="0"/>
              <a:t> times can be used to model performance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336040" y="2281584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Dedicated schedulers control contention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378200" y="1989266"/>
            <a:ext cx="179578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CPU time: total CPU </a:t>
            </a:r>
            <a:r>
              <a:rPr lang="en-US" sz="2000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sz="2000" dirty="0" smtClean="0">
                <a:latin typeface="Open Sans Condensed Light"/>
                <a:cs typeface="Open Sans Condensed Light"/>
              </a:rPr>
              <a:t> time / # CPU cores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173980" y="2082025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5" name="Rectangle 94"/>
          <p:cNvSpPr/>
          <p:nvPr/>
        </p:nvSpPr>
        <p:spPr>
          <a:xfrm>
            <a:off x="5173980" y="2351765"/>
            <a:ext cx="58166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6" name="Rectangle 95"/>
          <p:cNvSpPr/>
          <p:nvPr/>
        </p:nvSpPr>
        <p:spPr>
          <a:xfrm>
            <a:off x="5173980" y="2617224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" name="Rectangle 96"/>
          <p:cNvSpPr/>
          <p:nvPr/>
        </p:nvSpPr>
        <p:spPr>
          <a:xfrm>
            <a:off x="5872480" y="2082025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8" name="Rectangle 97"/>
          <p:cNvSpPr/>
          <p:nvPr/>
        </p:nvSpPr>
        <p:spPr>
          <a:xfrm>
            <a:off x="5755640" y="2351765"/>
            <a:ext cx="9448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9" name="Rectangle 98"/>
          <p:cNvSpPr/>
          <p:nvPr/>
        </p:nvSpPr>
        <p:spPr>
          <a:xfrm>
            <a:off x="5173980" y="2884923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Rectangle 99"/>
          <p:cNvSpPr/>
          <p:nvPr/>
        </p:nvSpPr>
        <p:spPr>
          <a:xfrm>
            <a:off x="5872480" y="2617224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5872480" y="2884923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Rectangle 102"/>
          <p:cNvSpPr/>
          <p:nvPr/>
        </p:nvSpPr>
        <p:spPr>
          <a:xfrm>
            <a:off x="5173980" y="3391796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ectangle 103"/>
          <p:cNvSpPr/>
          <p:nvPr/>
        </p:nvSpPr>
        <p:spPr>
          <a:xfrm>
            <a:off x="5661164" y="3391528"/>
            <a:ext cx="193288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6" name="Rectangle 105"/>
          <p:cNvSpPr/>
          <p:nvPr/>
        </p:nvSpPr>
        <p:spPr>
          <a:xfrm>
            <a:off x="5417572" y="3391528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7" name="Rectangle 106"/>
          <p:cNvSpPr/>
          <p:nvPr/>
        </p:nvSpPr>
        <p:spPr>
          <a:xfrm>
            <a:off x="5854452" y="3391528"/>
            <a:ext cx="3810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8" name="Rectangle 107"/>
          <p:cNvSpPr/>
          <p:nvPr/>
        </p:nvSpPr>
        <p:spPr>
          <a:xfrm>
            <a:off x="6235452" y="3391528"/>
            <a:ext cx="23368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0" name="Rectangle 109"/>
          <p:cNvSpPr/>
          <p:nvPr/>
        </p:nvSpPr>
        <p:spPr>
          <a:xfrm>
            <a:off x="5173980" y="3964226"/>
            <a:ext cx="487184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Rectangle 110"/>
          <p:cNvSpPr/>
          <p:nvPr/>
        </p:nvSpPr>
        <p:spPr>
          <a:xfrm>
            <a:off x="5661164" y="3963958"/>
            <a:ext cx="193288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2" name="Rectangle 111"/>
          <p:cNvSpPr/>
          <p:nvPr/>
        </p:nvSpPr>
        <p:spPr>
          <a:xfrm>
            <a:off x="6154172" y="4254191"/>
            <a:ext cx="80264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3" name="Rectangle 112"/>
          <p:cNvSpPr/>
          <p:nvPr/>
        </p:nvSpPr>
        <p:spPr>
          <a:xfrm>
            <a:off x="6235452" y="3966448"/>
            <a:ext cx="72136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5854452" y="3963958"/>
            <a:ext cx="3810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5" name="Rectangle 114"/>
          <p:cNvSpPr/>
          <p:nvPr/>
        </p:nvSpPr>
        <p:spPr>
          <a:xfrm>
            <a:off x="5173980" y="4253033"/>
            <a:ext cx="2336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6" name="Rectangle 115"/>
          <p:cNvSpPr/>
          <p:nvPr/>
        </p:nvSpPr>
        <p:spPr>
          <a:xfrm>
            <a:off x="5407660" y="4254191"/>
            <a:ext cx="74651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7" name="Rectangle 116"/>
          <p:cNvSpPr/>
          <p:nvPr/>
        </p:nvSpPr>
        <p:spPr>
          <a:xfrm>
            <a:off x="3088640" y="3274675"/>
            <a:ext cx="20853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network runtime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088640" y="4006762"/>
            <a:ext cx="20853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disk runtime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173980" y="1754532"/>
            <a:ext cx="1782832" cy="93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956812" y="1275604"/>
            <a:ext cx="8481" cy="368887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956812" y="2310440"/>
            <a:ext cx="2141468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Open Sans Condensed Light"/>
                <a:cs typeface="Open Sans Condensed Light"/>
              </a:rPr>
              <a:t>Job runtime: max of ideal times</a:t>
            </a:r>
            <a:endParaRPr lang="en-US" sz="2800" dirty="0"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099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0000" y="28956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4481" y="111760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0000" y="0"/>
            <a:ext cx="1818640" cy="5143500"/>
          </a:xfrm>
          <a:prstGeom prst="rect">
            <a:avLst/>
          </a:prstGeom>
          <a:noFill/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88640" y="289560"/>
            <a:ext cx="6055360" cy="579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How much faster would the job be with 2x disk throughput?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336040" y="2281584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Dedicated schedulers control contention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378200" y="1608266"/>
            <a:ext cx="179578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CPU time: total CPU </a:t>
            </a:r>
            <a:r>
              <a:rPr lang="en-US" sz="2000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sz="2000" dirty="0" smtClean="0">
                <a:latin typeface="Open Sans Condensed Light"/>
                <a:cs typeface="Open Sans Condensed Light"/>
              </a:rPr>
              <a:t> time / # CPU cores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173980" y="1701025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5" name="Rectangle 94"/>
          <p:cNvSpPr/>
          <p:nvPr/>
        </p:nvSpPr>
        <p:spPr>
          <a:xfrm>
            <a:off x="5173980" y="1970765"/>
            <a:ext cx="58166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6" name="Rectangle 95"/>
          <p:cNvSpPr/>
          <p:nvPr/>
        </p:nvSpPr>
        <p:spPr>
          <a:xfrm>
            <a:off x="5173980" y="2236224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" name="Rectangle 96"/>
          <p:cNvSpPr/>
          <p:nvPr/>
        </p:nvSpPr>
        <p:spPr>
          <a:xfrm>
            <a:off x="5872480" y="1701025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8" name="Rectangle 97"/>
          <p:cNvSpPr/>
          <p:nvPr/>
        </p:nvSpPr>
        <p:spPr>
          <a:xfrm>
            <a:off x="5755640" y="1970765"/>
            <a:ext cx="9448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9" name="Rectangle 98"/>
          <p:cNvSpPr/>
          <p:nvPr/>
        </p:nvSpPr>
        <p:spPr>
          <a:xfrm>
            <a:off x="5173980" y="2503923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Rectangle 99"/>
          <p:cNvSpPr/>
          <p:nvPr/>
        </p:nvSpPr>
        <p:spPr>
          <a:xfrm>
            <a:off x="5872480" y="2236224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5872480" y="2503923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Rectangle 102"/>
          <p:cNvSpPr/>
          <p:nvPr/>
        </p:nvSpPr>
        <p:spPr>
          <a:xfrm>
            <a:off x="5173980" y="3010796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ectangle 103"/>
          <p:cNvSpPr/>
          <p:nvPr/>
        </p:nvSpPr>
        <p:spPr>
          <a:xfrm>
            <a:off x="5661164" y="3010528"/>
            <a:ext cx="193288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6" name="Rectangle 105"/>
          <p:cNvSpPr/>
          <p:nvPr/>
        </p:nvSpPr>
        <p:spPr>
          <a:xfrm>
            <a:off x="5417572" y="3010528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7" name="Rectangle 106"/>
          <p:cNvSpPr/>
          <p:nvPr/>
        </p:nvSpPr>
        <p:spPr>
          <a:xfrm>
            <a:off x="5854452" y="3010528"/>
            <a:ext cx="3810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8" name="Rectangle 107"/>
          <p:cNvSpPr/>
          <p:nvPr/>
        </p:nvSpPr>
        <p:spPr>
          <a:xfrm>
            <a:off x="6235452" y="3010528"/>
            <a:ext cx="23368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0" name="Rectangle 109"/>
          <p:cNvSpPr/>
          <p:nvPr/>
        </p:nvSpPr>
        <p:spPr>
          <a:xfrm>
            <a:off x="5173980" y="3583226"/>
            <a:ext cx="487184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Rectangle 110"/>
          <p:cNvSpPr/>
          <p:nvPr/>
        </p:nvSpPr>
        <p:spPr>
          <a:xfrm>
            <a:off x="5661164" y="3582958"/>
            <a:ext cx="193288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2" name="Rectangle 111"/>
          <p:cNvSpPr/>
          <p:nvPr/>
        </p:nvSpPr>
        <p:spPr>
          <a:xfrm>
            <a:off x="6154172" y="3873191"/>
            <a:ext cx="80264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3" name="Rectangle 112"/>
          <p:cNvSpPr/>
          <p:nvPr/>
        </p:nvSpPr>
        <p:spPr>
          <a:xfrm>
            <a:off x="6235452" y="3585448"/>
            <a:ext cx="72136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5854452" y="3582958"/>
            <a:ext cx="3810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5" name="Rectangle 114"/>
          <p:cNvSpPr/>
          <p:nvPr/>
        </p:nvSpPr>
        <p:spPr>
          <a:xfrm>
            <a:off x="5173980" y="3872033"/>
            <a:ext cx="2336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6" name="Rectangle 115"/>
          <p:cNvSpPr/>
          <p:nvPr/>
        </p:nvSpPr>
        <p:spPr>
          <a:xfrm>
            <a:off x="5407660" y="3873191"/>
            <a:ext cx="74651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7" name="Rectangle 116"/>
          <p:cNvSpPr/>
          <p:nvPr/>
        </p:nvSpPr>
        <p:spPr>
          <a:xfrm>
            <a:off x="3088640" y="2893675"/>
            <a:ext cx="20853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network runtime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088640" y="3625762"/>
            <a:ext cx="20853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disk runtime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70000" y="3320117"/>
            <a:ext cx="181864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dirty="0" smtClean="0">
                <a:latin typeface="Open Sans Condensed Light"/>
                <a:cs typeface="Open Sans Condensed Light"/>
              </a:rPr>
              <a:t> times can be used to model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245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0000" y="28956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4481" y="111760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0000" y="0"/>
            <a:ext cx="1818640" cy="5143500"/>
          </a:xfrm>
          <a:prstGeom prst="rect">
            <a:avLst/>
          </a:prstGeom>
          <a:noFill/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88640" y="289560"/>
            <a:ext cx="6055360" cy="579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How much faster would the job be with 2x disk throughput?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336040" y="2281584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Dedicated schedulers control contention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378200" y="1608266"/>
            <a:ext cx="179578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CPU time: total CPU </a:t>
            </a:r>
            <a:r>
              <a:rPr lang="en-US" sz="2000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sz="2000" dirty="0" smtClean="0">
                <a:latin typeface="Open Sans Condensed Light"/>
                <a:cs typeface="Open Sans Condensed Light"/>
              </a:rPr>
              <a:t> time / # CPU cores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173980" y="1701025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5" name="Rectangle 94"/>
          <p:cNvSpPr/>
          <p:nvPr/>
        </p:nvSpPr>
        <p:spPr>
          <a:xfrm>
            <a:off x="5173980" y="1970765"/>
            <a:ext cx="58166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6" name="Rectangle 95"/>
          <p:cNvSpPr/>
          <p:nvPr/>
        </p:nvSpPr>
        <p:spPr>
          <a:xfrm>
            <a:off x="5173980" y="2236224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" name="Rectangle 96"/>
          <p:cNvSpPr/>
          <p:nvPr/>
        </p:nvSpPr>
        <p:spPr>
          <a:xfrm>
            <a:off x="5872480" y="1701025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8" name="Rectangle 97"/>
          <p:cNvSpPr/>
          <p:nvPr/>
        </p:nvSpPr>
        <p:spPr>
          <a:xfrm>
            <a:off x="5755640" y="1970765"/>
            <a:ext cx="9448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9" name="Rectangle 98"/>
          <p:cNvSpPr/>
          <p:nvPr/>
        </p:nvSpPr>
        <p:spPr>
          <a:xfrm>
            <a:off x="5173980" y="2503923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Rectangle 99"/>
          <p:cNvSpPr/>
          <p:nvPr/>
        </p:nvSpPr>
        <p:spPr>
          <a:xfrm>
            <a:off x="5872480" y="2236224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5872480" y="2503923"/>
            <a:ext cx="82804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Rectangle 102"/>
          <p:cNvSpPr/>
          <p:nvPr/>
        </p:nvSpPr>
        <p:spPr>
          <a:xfrm>
            <a:off x="5173980" y="3010796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ectangle 103"/>
          <p:cNvSpPr/>
          <p:nvPr/>
        </p:nvSpPr>
        <p:spPr>
          <a:xfrm>
            <a:off x="5661164" y="3010528"/>
            <a:ext cx="193288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6" name="Rectangle 105"/>
          <p:cNvSpPr/>
          <p:nvPr/>
        </p:nvSpPr>
        <p:spPr>
          <a:xfrm>
            <a:off x="5417572" y="3010528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7" name="Rectangle 106"/>
          <p:cNvSpPr/>
          <p:nvPr/>
        </p:nvSpPr>
        <p:spPr>
          <a:xfrm>
            <a:off x="5854452" y="3010528"/>
            <a:ext cx="3810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8" name="Rectangle 107"/>
          <p:cNvSpPr/>
          <p:nvPr/>
        </p:nvSpPr>
        <p:spPr>
          <a:xfrm>
            <a:off x="6235452" y="3010528"/>
            <a:ext cx="23368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0" name="Rectangle 109"/>
          <p:cNvSpPr/>
          <p:nvPr/>
        </p:nvSpPr>
        <p:spPr>
          <a:xfrm>
            <a:off x="5173980" y="3583226"/>
            <a:ext cx="487184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Rectangle 110"/>
          <p:cNvSpPr/>
          <p:nvPr/>
        </p:nvSpPr>
        <p:spPr>
          <a:xfrm>
            <a:off x="5661164" y="3582958"/>
            <a:ext cx="193288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2" name="Rectangle 111"/>
          <p:cNvSpPr/>
          <p:nvPr/>
        </p:nvSpPr>
        <p:spPr>
          <a:xfrm>
            <a:off x="5173980" y="4472631"/>
            <a:ext cx="8559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3" name="Rectangle 112"/>
          <p:cNvSpPr/>
          <p:nvPr/>
        </p:nvSpPr>
        <p:spPr>
          <a:xfrm>
            <a:off x="5173980" y="4179808"/>
            <a:ext cx="8559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5854452" y="3582958"/>
            <a:ext cx="175508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5" name="Rectangle 114"/>
          <p:cNvSpPr/>
          <p:nvPr/>
        </p:nvSpPr>
        <p:spPr>
          <a:xfrm>
            <a:off x="5173980" y="3872033"/>
            <a:ext cx="2336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6" name="Rectangle 115"/>
          <p:cNvSpPr/>
          <p:nvPr/>
        </p:nvSpPr>
        <p:spPr>
          <a:xfrm>
            <a:off x="5407660" y="3873191"/>
            <a:ext cx="6223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7" name="Rectangle 116"/>
          <p:cNvSpPr/>
          <p:nvPr/>
        </p:nvSpPr>
        <p:spPr>
          <a:xfrm>
            <a:off x="3088640" y="2893675"/>
            <a:ext cx="20853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network runtime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088640" y="3625762"/>
            <a:ext cx="208534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Ideal disk runtime</a:t>
            </a:r>
          </a:p>
          <a:p>
            <a:pPr algn="ctr"/>
            <a:r>
              <a:rPr lang="en-US" sz="2000" dirty="0" smtClean="0">
                <a:latin typeface="Open Sans Condensed Light"/>
                <a:cs typeface="Open Sans Condensed Light"/>
              </a:rPr>
              <a:t>(2x disk concurrency)</a:t>
            </a:r>
            <a:endParaRPr lang="en-US" sz="2000" dirty="0">
              <a:latin typeface="Open Sans Condensed Light"/>
              <a:cs typeface="Open Sans Condensed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70000" y="3320117"/>
            <a:ext cx="181864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dirty="0" smtClean="0">
                <a:latin typeface="Open Sans Condensed Light"/>
                <a:cs typeface="Open Sans Condensed Light"/>
              </a:rPr>
              <a:t> times can be used to model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173980" y="1500532"/>
            <a:ext cx="1518059" cy="93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692039" y="1275604"/>
            <a:ext cx="8481" cy="368887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789172" y="2617889"/>
            <a:ext cx="214146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Open Sans Condensed Light"/>
                <a:cs typeface="Open Sans Condensed Light"/>
              </a:rPr>
              <a:t>New job runtime</a:t>
            </a:r>
            <a:endParaRPr lang="en-US" sz="2800" dirty="0"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301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70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0" y="289560"/>
            <a:ext cx="127000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Spark: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952837"/>
            <a:ext cx="1270000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Condensed Light"/>
                <a:cs typeface="Open Sans Condensed Light"/>
              </a:rPr>
              <a:t>Tasks bottleneck on different resources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2278717"/>
            <a:ext cx="127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Concurrent tasks may contend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3320117"/>
            <a:ext cx="127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No model for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25360" y="28956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9841" y="111760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25360" y="0"/>
            <a:ext cx="1818640" cy="5143500"/>
          </a:xfrm>
          <a:prstGeom prst="rect">
            <a:avLst/>
          </a:prstGeom>
          <a:noFill/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391400" y="2281584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Dedicated schedulers control contention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25360" y="3320117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dirty="0" smtClean="0">
                <a:latin typeface="Open Sans Condensed Light"/>
                <a:cs typeface="Open Sans Condensed Light"/>
              </a:rPr>
              <a:t> times can be used to model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433630" y="1136524"/>
            <a:ext cx="2902561" cy="2735413"/>
            <a:chOff x="3063780" y="132978"/>
            <a:chExt cx="4885816" cy="4604461"/>
          </a:xfrm>
        </p:grpSpPr>
        <p:grpSp>
          <p:nvGrpSpPr>
            <p:cNvPr id="43" name="Group 42"/>
            <p:cNvGrpSpPr/>
            <p:nvPr/>
          </p:nvGrpSpPr>
          <p:grpSpPr>
            <a:xfrm>
              <a:off x="3065421" y="136498"/>
              <a:ext cx="1681047" cy="1107385"/>
              <a:chOff x="1572387" y="899258"/>
              <a:chExt cx="2087233" cy="1844869"/>
            </a:xfrm>
          </p:grpSpPr>
          <p:cxnSp>
            <p:nvCxnSpPr>
              <p:cNvPr id="277" name="Straight Connector 276"/>
              <p:cNvCxnSpPr/>
              <p:nvPr/>
            </p:nvCxnSpPr>
            <p:spPr>
              <a:xfrm>
                <a:off x="1572387" y="1139732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1572387" y="1404173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1572387" y="1562185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1572387" y="1828261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1572387" y="2009033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1572387" y="2274104"/>
                <a:ext cx="2087233" cy="4275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Rectangle 282"/>
              <p:cNvSpPr/>
              <p:nvPr/>
            </p:nvSpPr>
            <p:spPr>
              <a:xfrm>
                <a:off x="1595647" y="1143000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768573" y="1143000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2234230" y="1143000"/>
                <a:ext cx="1086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2127801" y="1143000"/>
                <a:ext cx="106430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768571" y="1565454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2406810" y="1565454"/>
                <a:ext cx="806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2127801" y="1565454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2902798" y="1143000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2795285" y="1143000"/>
                <a:ext cx="10751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2406809" y="1143001"/>
                <a:ext cx="388475" cy="266079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2474084" y="1565454"/>
                <a:ext cx="806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2794200" y="1562185"/>
                <a:ext cx="217193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3013986" y="1562185"/>
                <a:ext cx="127598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3141584" y="1562185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2015993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2406810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2605782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2804755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3013986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212958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460648" y="201230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4" name="Rounded Rectangle 303"/>
              <p:cNvSpPr/>
              <p:nvPr/>
            </p:nvSpPr>
            <p:spPr>
              <a:xfrm>
                <a:off x="1572387" y="899258"/>
                <a:ext cx="2087233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664230" y="2289469"/>
                <a:ext cx="1891143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063780" y="1300627"/>
              <a:ext cx="2459210" cy="1107385"/>
              <a:chOff x="3659620" y="889985"/>
              <a:chExt cx="3053421" cy="1844869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endCxn id="268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endCxn id="268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Rectangle 253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2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744828" y="132978"/>
              <a:ext cx="1681047" cy="1107385"/>
              <a:chOff x="6718200" y="889985"/>
              <a:chExt cx="2087233" cy="1844869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>
                <a:off x="6718200" y="1130459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6718200" y="139490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6718200" y="1552912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6718200" y="1818988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6718200" y="199976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6718200" y="2264831"/>
                <a:ext cx="2087233" cy="4275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Rectangle 224"/>
              <p:cNvSpPr/>
              <p:nvPr/>
            </p:nvSpPr>
            <p:spPr>
              <a:xfrm>
                <a:off x="6741460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914386" y="1133727"/>
                <a:ext cx="13414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7326829" y="1133727"/>
                <a:ext cx="1086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7220399" y="1133727"/>
                <a:ext cx="106430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6914384" y="1556181"/>
                <a:ext cx="18706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7380495" y="1556181"/>
                <a:ext cx="252764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7101486" y="1556181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7048528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7552623" y="1133727"/>
                <a:ext cx="10751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435512" y="1133727"/>
                <a:ext cx="117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7619897" y="1556181"/>
                <a:ext cx="32011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7940013" y="1552910"/>
                <a:ext cx="217193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159799" y="1552910"/>
                <a:ext cx="127598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287397" y="1552910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7161806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7380495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7619897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7950568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8159799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35877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860646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6" name="Rounded Rectangle 245"/>
              <p:cNvSpPr/>
              <p:nvPr/>
            </p:nvSpPr>
            <p:spPr>
              <a:xfrm>
                <a:off x="6718200" y="889985"/>
                <a:ext cx="2087233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810043" y="2280196"/>
                <a:ext cx="1891143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9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cxnSp>
          <p:nvCxnSpPr>
            <p:cNvPr id="46" name="Straight Connector 45"/>
            <p:cNvCxnSpPr/>
            <p:nvPr/>
          </p:nvCxnSpPr>
          <p:spPr>
            <a:xfrm>
              <a:off x="3065422" y="2605191"/>
              <a:ext cx="152079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065422" y="2763922"/>
              <a:ext cx="152079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065422" y="2858769"/>
              <a:ext cx="1520795" cy="196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72" idx="3"/>
            </p:cNvCxnSpPr>
            <p:nvPr/>
          </p:nvCxnSpPr>
          <p:spPr>
            <a:xfrm flipV="1">
              <a:off x="3065422" y="3014539"/>
              <a:ext cx="1520795" cy="3942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76" idx="0"/>
            </p:cNvCxnSpPr>
            <p:nvPr/>
          </p:nvCxnSpPr>
          <p:spPr>
            <a:xfrm>
              <a:off x="3065422" y="3126990"/>
              <a:ext cx="1481558" cy="1617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065422" y="3286099"/>
              <a:ext cx="1520795" cy="570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3082877" y="2607152"/>
              <a:ext cx="129766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12644" y="2607152"/>
              <a:ext cx="269572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62082" y="2607152"/>
              <a:ext cx="81558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82215" y="2607152"/>
              <a:ext cx="79867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212642" y="2860731"/>
              <a:ext cx="185670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91589" y="2860731"/>
              <a:ext cx="60511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82215" y="2860731"/>
              <a:ext cx="209374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063788" y="2607152"/>
              <a:ext cx="129766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83108" y="2607152"/>
              <a:ext cx="80680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91588" y="2607153"/>
              <a:ext cx="291519" cy="159714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42073" y="2860731"/>
              <a:ext cx="60511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82294" y="2858769"/>
              <a:ext cx="162986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47226" y="2858769"/>
              <a:ext cx="95752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42978" y="2858769"/>
              <a:ext cx="92500" cy="159714"/>
            </a:xfrm>
            <a:prstGeom prst="rect">
              <a:avLst/>
            </a:prstGeom>
            <a:solidFill>
              <a:schemeClr val="accent4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98313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691589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840902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990215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147226" y="3128953"/>
              <a:ext cx="149312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344353" y="3128607"/>
              <a:ext cx="65564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065422" y="2460846"/>
              <a:ext cx="1520795" cy="1107385"/>
            </a:xfrm>
            <a:prstGeom prst="roundRect">
              <a:avLst>
                <a:gd name="adj" fmla="val 6115"/>
              </a:avLst>
            </a:prstGeom>
            <a:noFill/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34343" y="3295322"/>
              <a:ext cx="1419150" cy="26734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Task </a:t>
              </a:r>
              <a:r>
                <a: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3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3063780" y="3630054"/>
              <a:ext cx="2459210" cy="1107385"/>
              <a:chOff x="3659620" y="889985"/>
              <a:chExt cx="3053421" cy="1844869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endCxn id="210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endCxn id="210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Rectangle 195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4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4589390" y="2461630"/>
              <a:ext cx="1681047" cy="1107385"/>
              <a:chOff x="6718200" y="889985"/>
              <a:chExt cx="2087233" cy="184486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6718200" y="1130459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718200" y="139490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718200" y="1552912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6718200" y="1818988"/>
                <a:ext cx="2087233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6718200" y="1999760"/>
                <a:ext cx="2087233" cy="3268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6718200" y="2264831"/>
                <a:ext cx="2087233" cy="4275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Rectangle 166"/>
              <p:cNvSpPr/>
              <p:nvPr/>
            </p:nvSpPr>
            <p:spPr>
              <a:xfrm>
                <a:off x="6741460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914386" y="1133727"/>
                <a:ext cx="13414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326829" y="1133727"/>
                <a:ext cx="1086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7220399" y="1133727"/>
                <a:ext cx="106430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914384" y="1556181"/>
                <a:ext cx="18706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380495" y="1556181"/>
                <a:ext cx="252764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101486" y="1556181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048528" y="1133727"/>
                <a:ext cx="172925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552623" y="1133727"/>
                <a:ext cx="10751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435512" y="1133727"/>
                <a:ext cx="117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619897" y="1556181"/>
                <a:ext cx="32011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940013" y="1552910"/>
                <a:ext cx="217193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159799" y="1552910"/>
                <a:ext cx="127598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287397" y="1552910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1806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380495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619897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950568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8159799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835877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606461" y="1997738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6718200" y="889985"/>
                <a:ext cx="2087233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6810043" y="2280196"/>
                <a:ext cx="1891143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11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4511796" y="3128607"/>
              <a:ext cx="70367" cy="159714"/>
            </a:xfrm>
            <a:prstGeom prst="rect">
              <a:avLst/>
            </a:prstGeom>
            <a:solidFill>
              <a:schemeClr val="accent3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522990" y="1300627"/>
              <a:ext cx="2161747" cy="1107385"/>
              <a:chOff x="3659620" y="889985"/>
              <a:chExt cx="3053421" cy="1844869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endCxn id="152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52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tangle 137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10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526196" y="3624488"/>
              <a:ext cx="2423400" cy="1107385"/>
              <a:chOff x="3659620" y="889985"/>
              <a:chExt cx="3053421" cy="1844869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3659620" y="1130459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659620" y="1394900"/>
                <a:ext cx="3053421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3659620" y="1552910"/>
                <a:ext cx="3053421" cy="2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659620" y="1818988"/>
                <a:ext cx="3053421" cy="12544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endCxn id="123" idx="0"/>
              </p:cNvCxnSpPr>
              <p:nvPr/>
            </p:nvCxnSpPr>
            <p:spPr>
              <a:xfrm flipV="1">
                <a:off x="3659620" y="1998753"/>
                <a:ext cx="2953935" cy="1007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endCxn id="123" idx="2"/>
              </p:cNvCxnSpPr>
              <p:nvPr/>
            </p:nvCxnSpPr>
            <p:spPr>
              <a:xfrm>
                <a:off x="3659620" y="2264831"/>
                <a:ext cx="2953935" cy="0"/>
              </a:xfrm>
              <a:prstGeom prst="line">
                <a:avLst/>
              </a:prstGeom>
              <a:ln w="9525" cmpd="sng">
                <a:solidFill>
                  <a:srgbClr val="7F7F7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84"/>
              <p:cNvSpPr/>
              <p:nvPr/>
            </p:nvSpPr>
            <p:spPr>
              <a:xfrm>
                <a:off x="3682880" y="1133727"/>
                <a:ext cx="420346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108401" y="1133727"/>
                <a:ext cx="359228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154111" y="1132090"/>
                <a:ext cx="34505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920000" y="1132090"/>
                <a:ext cx="234111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108401" y="1556181"/>
                <a:ext cx="24742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91818" y="1556181"/>
                <a:ext cx="222251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462686" y="1552910"/>
                <a:ext cx="279009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499163" y="1132090"/>
                <a:ext cx="36403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863195" y="1132090"/>
                <a:ext cx="391583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467629" y="1132090"/>
                <a:ext cx="452372" cy="266078"/>
              </a:xfrm>
              <a:prstGeom prst="rect">
                <a:avLst/>
              </a:prstGeom>
              <a:solidFill>
                <a:schemeClr val="accent1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239063" y="1552910"/>
                <a:ext cx="26010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499164" y="1552910"/>
                <a:ext cx="247690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863195" y="1556181"/>
                <a:ext cx="281536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4920001" y="1552912"/>
                <a:ext cx="319062" cy="266078"/>
              </a:xfrm>
              <a:prstGeom prst="rect">
                <a:avLst/>
              </a:prstGeom>
              <a:solidFill>
                <a:schemeClr val="accent4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514069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355822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741695" y="2003030"/>
                <a:ext cx="293900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2390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499163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802899" y="2003030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144731" y="1998753"/>
                <a:ext cx="198972" cy="266078"/>
              </a:xfrm>
              <a:prstGeom prst="rect">
                <a:avLst/>
              </a:prstGeom>
              <a:solidFill>
                <a:schemeClr val="accent3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>
              <a:xfrm>
                <a:off x="3659620" y="889985"/>
                <a:ext cx="3053421" cy="1844869"/>
              </a:xfrm>
              <a:prstGeom prst="roundRect">
                <a:avLst>
                  <a:gd name="adj" fmla="val 6115"/>
                </a:avLst>
              </a:prstGeom>
              <a:noFill/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Open Sans Condensed Light"/>
                  <a:cs typeface="Open Sans Condensed Light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3751463" y="2280196"/>
                <a:ext cx="2879024" cy="44538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Open Sans Condensed Light"/>
                    <a:cs typeface="Open Sans Condensed Light"/>
                  </a:rPr>
                  <a:t>Task 12</a:t>
                </a:r>
                <a:endParaRPr lang="en-US" sz="1400" dirty="0">
                  <a:solidFill>
                    <a:schemeClr val="tx1"/>
                  </a:solidFill>
                  <a:latin typeface="Open Sans Condensed Light"/>
                  <a:cs typeface="Open Sans Condensed Light"/>
                </a:endParaRPr>
              </a:p>
            </p:txBody>
          </p:sp>
        </p:grpSp>
      </p:grpSp>
      <p:cxnSp>
        <p:nvCxnSpPr>
          <p:cNvPr id="306" name="Straight Connector 305"/>
          <p:cNvCxnSpPr/>
          <p:nvPr/>
        </p:nvCxnSpPr>
        <p:spPr>
          <a:xfrm flipH="1">
            <a:off x="4429760" y="147668"/>
            <a:ext cx="1" cy="4867939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4556084" y="1040242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8" name="Rectangle 307"/>
          <p:cNvSpPr/>
          <p:nvPr/>
        </p:nvSpPr>
        <p:spPr>
          <a:xfrm>
            <a:off x="5043268" y="1039974"/>
            <a:ext cx="193288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9" name="Rectangle 308"/>
          <p:cNvSpPr/>
          <p:nvPr/>
        </p:nvSpPr>
        <p:spPr>
          <a:xfrm>
            <a:off x="6044276" y="1040242"/>
            <a:ext cx="37592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0" name="TextBox 309"/>
          <p:cNvSpPr txBox="1"/>
          <p:nvPr/>
        </p:nvSpPr>
        <p:spPr>
          <a:xfrm>
            <a:off x="6420196" y="80735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311" name="Rectangle 310"/>
          <p:cNvSpPr/>
          <p:nvPr/>
        </p:nvSpPr>
        <p:spPr>
          <a:xfrm>
            <a:off x="4619336" y="2154876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2" name="Rectangle 311"/>
          <p:cNvSpPr/>
          <p:nvPr/>
        </p:nvSpPr>
        <p:spPr>
          <a:xfrm>
            <a:off x="4799676" y="1039974"/>
            <a:ext cx="243592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3" name="Rectangle 312"/>
          <p:cNvSpPr/>
          <p:nvPr/>
        </p:nvSpPr>
        <p:spPr>
          <a:xfrm>
            <a:off x="5236556" y="1039974"/>
            <a:ext cx="38100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4" name="Rectangle 313"/>
          <p:cNvSpPr/>
          <p:nvPr/>
        </p:nvSpPr>
        <p:spPr>
          <a:xfrm>
            <a:off x="5617556" y="1039974"/>
            <a:ext cx="23368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5" name="Rectangle 314"/>
          <p:cNvSpPr/>
          <p:nvPr/>
        </p:nvSpPr>
        <p:spPr>
          <a:xfrm>
            <a:off x="5851236" y="1041132"/>
            <a:ext cx="193040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6" name="Rectangle 315"/>
          <p:cNvSpPr/>
          <p:nvPr/>
        </p:nvSpPr>
        <p:spPr>
          <a:xfrm>
            <a:off x="4619336" y="2424616"/>
            <a:ext cx="58166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7" name="Rectangle 316"/>
          <p:cNvSpPr/>
          <p:nvPr/>
        </p:nvSpPr>
        <p:spPr>
          <a:xfrm>
            <a:off x="4619336" y="2690075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8" name="Rectangle 317"/>
          <p:cNvSpPr/>
          <p:nvPr/>
        </p:nvSpPr>
        <p:spPr>
          <a:xfrm>
            <a:off x="5317836" y="2154876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9" name="Rectangle 318"/>
          <p:cNvSpPr/>
          <p:nvPr/>
        </p:nvSpPr>
        <p:spPr>
          <a:xfrm>
            <a:off x="5200996" y="2424616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0" name="Rectangle 319"/>
          <p:cNvSpPr/>
          <p:nvPr/>
        </p:nvSpPr>
        <p:spPr>
          <a:xfrm>
            <a:off x="4619336" y="2957774"/>
            <a:ext cx="69850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1" name="Rectangle 320"/>
          <p:cNvSpPr/>
          <p:nvPr/>
        </p:nvSpPr>
        <p:spPr>
          <a:xfrm>
            <a:off x="5317836" y="2690075"/>
            <a:ext cx="9194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2" name="Rectangle 321"/>
          <p:cNvSpPr/>
          <p:nvPr/>
        </p:nvSpPr>
        <p:spPr>
          <a:xfrm>
            <a:off x="5317836" y="2957774"/>
            <a:ext cx="1249680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3" name="TextBox 322"/>
          <p:cNvSpPr txBox="1"/>
          <p:nvPr/>
        </p:nvSpPr>
        <p:spPr>
          <a:xfrm>
            <a:off x="6420196" y="230309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324" name="Rectangle 323"/>
          <p:cNvSpPr/>
          <p:nvPr/>
        </p:nvSpPr>
        <p:spPr>
          <a:xfrm>
            <a:off x="4637364" y="3903483"/>
            <a:ext cx="487184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5" name="Rectangle 324"/>
          <p:cNvSpPr/>
          <p:nvPr/>
        </p:nvSpPr>
        <p:spPr>
          <a:xfrm>
            <a:off x="5124548" y="3903215"/>
            <a:ext cx="193288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6" name="Rectangle 325"/>
          <p:cNvSpPr/>
          <p:nvPr/>
        </p:nvSpPr>
        <p:spPr>
          <a:xfrm>
            <a:off x="5617556" y="4249328"/>
            <a:ext cx="80264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7" name="Rectangle 326"/>
          <p:cNvSpPr/>
          <p:nvPr/>
        </p:nvSpPr>
        <p:spPr>
          <a:xfrm>
            <a:off x="5698836" y="3905705"/>
            <a:ext cx="57404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8" name="Rectangle 327"/>
          <p:cNvSpPr/>
          <p:nvPr/>
        </p:nvSpPr>
        <p:spPr>
          <a:xfrm>
            <a:off x="5317836" y="3903215"/>
            <a:ext cx="38100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9" name="Rectangle 328"/>
          <p:cNvSpPr/>
          <p:nvPr/>
        </p:nvSpPr>
        <p:spPr>
          <a:xfrm>
            <a:off x="4637364" y="4248170"/>
            <a:ext cx="233680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0" name="Rectangle 329"/>
          <p:cNvSpPr/>
          <p:nvPr/>
        </p:nvSpPr>
        <p:spPr>
          <a:xfrm>
            <a:off x="4871044" y="4249328"/>
            <a:ext cx="74651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1" name="TextBox 330"/>
          <p:cNvSpPr txBox="1"/>
          <p:nvPr/>
        </p:nvSpPr>
        <p:spPr>
          <a:xfrm>
            <a:off x="6491316" y="3839934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/>
              <a:t>…</a:t>
            </a:r>
            <a:endParaRPr lang="en-US" sz="2400" dirty="0"/>
          </a:p>
        </p:txBody>
      </p:sp>
      <p:sp>
        <p:nvSpPr>
          <p:cNvPr id="332" name="Rectangle 331"/>
          <p:cNvSpPr/>
          <p:nvPr/>
        </p:nvSpPr>
        <p:spPr>
          <a:xfrm>
            <a:off x="4619336" y="1522955"/>
            <a:ext cx="185395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Compute </a:t>
            </a:r>
            <a:r>
              <a:rPr lang="en-US" dirty="0" err="1" smtClean="0">
                <a:latin typeface="Open Sans Condensed Light"/>
                <a:cs typeface="Open Sans Condensed Light"/>
              </a:rPr>
              <a:t>monotasks</a:t>
            </a:r>
            <a:r>
              <a:rPr lang="en-US" dirty="0" smtClean="0">
                <a:latin typeface="Open Sans Condensed Light"/>
                <a:cs typeface="Open Sans Condensed Light"/>
              </a:rPr>
              <a:t>: one task per CPU core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4637364" y="3261128"/>
            <a:ext cx="185395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Disk </a:t>
            </a:r>
            <a:r>
              <a:rPr lang="en-US" dirty="0" err="1" smtClean="0">
                <a:latin typeface="Open Sans Condensed Light"/>
                <a:cs typeface="Open Sans Condensed Light"/>
              </a:rPr>
              <a:t>monotasks</a:t>
            </a:r>
            <a:r>
              <a:rPr lang="en-US" dirty="0" smtClean="0">
                <a:latin typeface="Open Sans Condensed Light"/>
                <a:cs typeface="Open Sans Condensed Light"/>
              </a:rPr>
              <a:t>: one per disk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4637364" y="622684"/>
            <a:ext cx="18539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Network </a:t>
            </a:r>
            <a:r>
              <a:rPr lang="en-US" dirty="0" err="1" smtClean="0">
                <a:latin typeface="Open Sans Condensed Light"/>
                <a:cs typeface="Open Sans Condensed Light"/>
              </a:rPr>
              <a:t>monotasks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335" name="Content Placeholder 2"/>
          <p:cNvSpPr txBox="1">
            <a:spLocks/>
          </p:cNvSpPr>
          <p:nvPr/>
        </p:nvSpPr>
        <p:spPr>
          <a:xfrm>
            <a:off x="1361172" y="50800"/>
            <a:ext cx="5862587" cy="665480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Open Sans Condensed Bold"/>
                <a:cs typeface="Open Sans Condensed Bold"/>
              </a:rPr>
              <a:t>How does this decomposition work?</a:t>
            </a:r>
          </a:p>
        </p:txBody>
      </p:sp>
    </p:spTree>
    <p:extLst>
      <p:ext uri="{BB962C8B-B14F-4D97-AF65-F5344CB8AC3E}">
        <p14:creationId xmlns:p14="http://schemas.microsoft.com/office/powerpoint/2010/main" val="122556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86" grpId="0" animBg="1"/>
      <p:bldP spid="38" grpId="0" animBg="1"/>
      <p:bldP spid="307" grpId="0" animBg="1"/>
      <p:bldP spid="308" grpId="0" animBg="1"/>
      <p:bldP spid="309" grpId="0" animBg="1"/>
      <p:bldP spid="310" grpId="0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/>
      <p:bldP spid="332" grpId="0"/>
      <p:bldP spid="333" grpId="0"/>
      <p:bldP spid="334" grpId="0"/>
      <p:bldP spid="3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67640"/>
            <a:ext cx="8229600" cy="857250"/>
          </a:xfrm>
        </p:spPr>
        <p:txBody>
          <a:bodyPr/>
          <a:lstStyle/>
          <a:p>
            <a:r>
              <a:rPr lang="en-US" dirty="0" smtClean="0"/>
              <a:t>How does this decomposition work?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3885980" y="1593623"/>
            <a:ext cx="2087233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885980" y="1791954"/>
            <a:ext cx="2087233" cy="2451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85980" y="1910463"/>
            <a:ext cx="2087233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85980" y="2110020"/>
            <a:ext cx="2087233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85980" y="2245599"/>
            <a:ext cx="2087233" cy="2451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885980" y="2444403"/>
            <a:ext cx="2087233" cy="3206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082164" y="1912914"/>
            <a:ext cx="247421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" name="Group 1"/>
          <p:cNvGrpSpPr/>
          <p:nvPr/>
        </p:nvGrpSpPr>
        <p:grpSpPr>
          <a:xfrm>
            <a:off x="3909239" y="1596074"/>
            <a:ext cx="1480076" cy="199559"/>
            <a:chOff x="3909239" y="2128099"/>
            <a:chExt cx="1480076" cy="266078"/>
          </a:xfrm>
        </p:grpSpPr>
        <p:sp>
          <p:nvSpPr>
            <p:cNvPr id="52" name="Rectangle 51"/>
            <p:cNvSpPr/>
            <p:nvPr/>
          </p:nvSpPr>
          <p:spPr>
            <a:xfrm>
              <a:off x="3909239" y="2128099"/>
              <a:ext cx="172925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082165" y="2128099"/>
              <a:ext cx="359228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47822" y="2128099"/>
              <a:ext cx="108683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41393" y="2128099"/>
              <a:ext cx="106430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216390" y="2128099"/>
              <a:ext cx="172925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108877" y="2128099"/>
              <a:ext cx="107513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656505" y="2128099"/>
              <a:ext cx="452372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41394" y="1912914"/>
            <a:ext cx="426919" cy="199559"/>
            <a:chOff x="4441393" y="2550553"/>
            <a:chExt cx="426919" cy="266078"/>
          </a:xfrm>
        </p:grpSpPr>
        <p:sp>
          <p:nvSpPr>
            <p:cNvPr id="57" name="Rectangle 56"/>
            <p:cNvSpPr/>
            <p:nvPr/>
          </p:nvSpPr>
          <p:spPr>
            <a:xfrm>
              <a:off x="4720402" y="2550553"/>
              <a:ext cx="80636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41393" y="2550553"/>
              <a:ext cx="279009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87676" y="2550553"/>
              <a:ext cx="80636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07792" y="1910463"/>
            <a:ext cx="666446" cy="199559"/>
            <a:chOff x="5107792" y="2547284"/>
            <a:chExt cx="666446" cy="266078"/>
          </a:xfrm>
        </p:grpSpPr>
        <p:sp>
          <p:nvSpPr>
            <p:cNvPr id="63" name="Rectangle 62"/>
            <p:cNvSpPr/>
            <p:nvPr/>
          </p:nvSpPr>
          <p:spPr>
            <a:xfrm>
              <a:off x="5107792" y="2547284"/>
              <a:ext cx="217193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27578" y="2547284"/>
              <a:ext cx="127598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455176" y="2547284"/>
              <a:ext cx="319062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329585" y="2248051"/>
            <a:ext cx="19897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5" name="Group 4"/>
          <p:cNvGrpSpPr/>
          <p:nvPr/>
        </p:nvGrpSpPr>
        <p:grpSpPr>
          <a:xfrm>
            <a:off x="4720402" y="2248051"/>
            <a:ext cx="1005120" cy="199559"/>
            <a:chOff x="4720402" y="2997402"/>
            <a:chExt cx="1005120" cy="266078"/>
          </a:xfrm>
        </p:grpSpPr>
        <p:sp>
          <p:nvSpPr>
            <p:cNvPr id="67" name="Rectangle 66"/>
            <p:cNvSpPr/>
            <p:nvPr/>
          </p:nvSpPr>
          <p:spPr>
            <a:xfrm>
              <a:off x="4720402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19374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18347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27578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26550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774240" y="2248051"/>
            <a:ext cx="19897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Rounded Rectangle 72"/>
          <p:cNvSpPr/>
          <p:nvPr/>
        </p:nvSpPr>
        <p:spPr>
          <a:xfrm>
            <a:off x="3885980" y="1413268"/>
            <a:ext cx="2087233" cy="1383652"/>
          </a:xfrm>
          <a:prstGeom prst="roundRect">
            <a:avLst>
              <a:gd name="adj" fmla="val 6115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977823" y="2455926"/>
            <a:ext cx="1891143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Task 1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87753" y="1519977"/>
            <a:ext cx="1521486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Network read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87753" y="1833156"/>
            <a:ext cx="1521486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CPU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87753" y="2181825"/>
            <a:ext cx="1521486" cy="3340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Disk write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57200" y="263046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 Condensed Light"/>
                <a:ea typeface="+mj-ea"/>
                <a:cs typeface="Open Sans Condensed Light"/>
              </a:defRPr>
            </a:lvl1pPr>
          </a:lstStyle>
          <a:p>
            <a:r>
              <a:rPr lang="en-US" dirty="0" err="1" smtClean="0"/>
              <a:t>Monotasks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640487" y="4036061"/>
            <a:ext cx="1480076" cy="199559"/>
          </a:xfrm>
          <a:prstGeom prst="rect">
            <a:avLst/>
          </a:prstGeom>
          <a:solidFill>
            <a:schemeClr val="accent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8" name="Rectangle 77"/>
          <p:cNvSpPr/>
          <p:nvPr/>
        </p:nvSpPr>
        <p:spPr>
          <a:xfrm>
            <a:off x="3716906" y="4038513"/>
            <a:ext cx="1340786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5" name="Rectangle 84"/>
          <p:cNvSpPr/>
          <p:nvPr/>
        </p:nvSpPr>
        <p:spPr>
          <a:xfrm>
            <a:off x="5718395" y="4038513"/>
            <a:ext cx="1392805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9" name="Straight Arrow Connector 98"/>
          <p:cNvCxnSpPr>
            <a:stCxn id="38" idx="3"/>
            <a:endCxn id="78" idx="1"/>
          </p:cNvCxnSpPr>
          <p:nvPr/>
        </p:nvCxnSpPr>
        <p:spPr>
          <a:xfrm>
            <a:off x="3120564" y="4135841"/>
            <a:ext cx="596343" cy="2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057692" y="4222957"/>
            <a:ext cx="667830" cy="2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442181" y="4320284"/>
            <a:ext cx="1891143" cy="6710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26551" y="4320284"/>
            <a:ext cx="1891143" cy="5159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Disk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415212" y="4320284"/>
            <a:ext cx="1891143" cy="6710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Compute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3881050" y="1593623"/>
            <a:ext cx="2087233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881050" y="1791954"/>
            <a:ext cx="2087233" cy="2451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881050" y="1910463"/>
            <a:ext cx="2087233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81050" y="2110020"/>
            <a:ext cx="2087233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81050" y="2245599"/>
            <a:ext cx="2087233" cy="2451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881050" y="2444403"/>
            <a:ext cx="2087233" cy="3206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077234" y="1912914"/>
            <a:ext cx="247421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13" name="Group 112"/>
          <p:cNvGrpSpPr/>
          <p:nvPr/>
        </p:nvGrpSpPr>
        <p:grpSpPr>
          <a:xfrm>
            <a:off x="3904309" y="1596074"/>
            <a:ext cx="1480076" cy="199559"/>
            <a:chOff x="3909239" y="2128099"/>
            <a:chExt cx="1480076" cy="266078"/>
          </a:xfrm>
        </p:grpSpPr>
        <p:sp>
          <p:nvSpPr>
            <p:cNvPr id="114" name="Rectangle 113"/>
            <p:cNvSpPr/>
            <p:nvPr/>
          </p:nvSpPr>
          <p:spPr>
            <a:xfrm>
              <a:off x="3909239" y="2128099"/>
              <a:ext cx="172925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82165" y="2128099"/>
              <a:ext cx="359228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547822" y="2128099"/>
              <a:ext cx="108683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441393" y="2128099"/>
              <a:ext cx="106430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216390" y="2128099"/>
              <a:ext cx="172925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108877" y="2128099"/>
              <a:ext cx="107513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656505" y="2128099"/>
              <a:ext cx="452372" cy="2660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436464" y="1912914"/>
            <a:ext cx="426919" cy="199559"/>
            <a:chOff x="4441393" y="2550553"/>
            <a:chExt cx="426919" cy="266078"/>
          </a:xfrm>
        </p:grpSpPr>
        <p:sp>
          <p:nvSpPr>
            <p:cNvPr id="122" name="Rectangle 121"/>
            <p:cNvSpPr/>
            <p:nvPr/>
          </p:nvSpPr>
          <p:spPr>
            <a:xfrm>
              <a:off x="4720402" y="2550553"/>
              <a:ext cx="80636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441393" y="2550553"/>
              <a:ext cx="279009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787676" y="2550553"/>
              <a:ext cx="80636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102862" y="1910463"/>
            <a:ext cx="666446" cy="199559"/>
            <a:chOff x="5107792" y="2547284"/>
            <a:chExt cx="666446" cy="266078"/>
          </a:xfrm>
        </p:grpSpPr>
        <p:sp>
          <p:nvSpPr>
            <p:cNvPr id="126" name="Rectangle 125"/>
            <p:cNvSpPr/>
            <p:nvPr/>
          </p:nvSpPr>
          <p:spPr>
            <a:xfrm>
              <a:off x="5107792" y="2547284"/>
              <a:ext cx="217193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327578" y="2547284"/>
              <a:ext cx="127598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455176" y="2547284"/>
              <a:ext cx="319062" cy="2660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4324655" y="2248051"/>
            <a:ext cx="19897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30" name="Group 129"/>
          <p:cNvGrpSpPr/>
          <p:nvPr/>
        </p:nvGrpSpPr>
        <p:grpSpPr>
          <a:xfrm>
            <a:off x="4715472" y="2248051"/>
            <a:ext cx="1005120" cy="199559"/>
            <a:chOff x="4720402" y="2997402"/>
            <a:chExt cx="1005120" cy="266078"/>
          </a:xfrm>
        </p:grpSpPr>
        <p:sp>
          <p:nvSpPr>
            <p:cNvPr id="131" name="Rectangle 130"/>
            <p:cNvSpPr/>
            <p:nvPr/>
          </p:nvSpPr>
          <p:spPr>
            <a:xfrm>
              <a:off x="4720402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19374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118347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327578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526550" y="2997402"/>
              <a:ext cx="198972" cy="2660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36" name="Rectangle 135"/>
          <p:cNvSpPr/>
          <p:nvPr/>
        </p:nvSpPr>
        <p:spPr>
          <a:xfrm>
            <a:off x="5769310" y="2248051"/>
            <a:ext cx="198972" cy="199559"/>
          </a:xfrm>
          <a:prstGeom prst="rect">
            <a:avLst/>
          </a:prstGeom>
          <a:solidFill>
            <a:schemeClr val="accent3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466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-0.03993 0.413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2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-4.07407E-6 L -0.24879 0.47639 " pathEditMode="relative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0046 L -0.07934 0.41435 " pathEditMode="relative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3.7037E-6 L -0.04896 0.41389 " pathEditMode="relative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46 L 0.15278 0.34861 " pathEditMode="relative" ptsTypes="AA">
                                      <p:cBhvr>
                                        <p:cTn id="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2.96296E-6 L 0.13091 0.34907 " pathEditMode="relative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0.125 0.348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66" grpId="0" animBg="1"/>
      <p:bldP spid="66" grpId="1" animBg="1"/>
      <p:bldP spid="72" grpId="0" animBg="1"/>
      <p:bldP spid="72" grpId="1" animBg="1"/>
      <p:bldP spid="37" grpId="0"/>
      <p:bldP spid="38" grpId="0" animBg="1"/>
      <p:bldP spid="78" grpId="0" animBg="1"/>
      <p:bldP spid="85" grpId="0" animBg="1"/>
      <p:bldP spid="101" grpId="0" animBg="1"/>
      <p:bldP spid="102" grpId="0" animBg="1"/>
      <p:bldP spid="10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API-compatible with Apache Spark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Workloads can be run on </a:t>
            </a:r>
            <a:r>
              <a:rPr lang="en-US" sz="2800" dirty="0" err="1" smtClean="0"/>
              <a:t>monotasks</a:t>
            </a:r>
            <a:r>
              <a:rPr lang="en-US" sz="2800" dirty="0" smtClean="0"/>
              <a:t> without re-compiling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/>
              <a:t>Monotasks</a:t>
            </a:r>
            <a:r>
              <a:rPr lang="en-US" sz="2800" dirty="0" smtClean="0"/>
              <a:t> decomposition handled by Spark internals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Monotasks</a:t>
            </a:r>
            <a:r>
              <a:rPr lang="en-US" sz="2800" dirty="0" smtClean="0"/>
              <a:t> works at the application level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No operating system changes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68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18" y="793245"/>
            <a:ext cx="617353" cy="617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793245"/>
            <a:ext cx="617353" cy="61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65" y="1575554"/>
            <a:ext cx="617353" cy="617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1575554"/>
            <a:ext cx="617353" cy="617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2397988"/>
            <a:ext cx="617353" cy="617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790378"/>
            <a:ext cx="617353" cy="6173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65" y="2397988"/>
            <a:ext cx="617353" cy="6173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1575554"/>
            <a:ext cx="617353" cy="6173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2397988"/>
            <a:ext cx="617353" cy="617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3193827"/>
            <a:ext cx="617353" cy="6173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65" y="3193827"/>
            <a:ext cx="617353" cy="6173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3193827"/>
            <a:ext cx="617353" cy="6173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793245"/>
            <a:ext cx="617353" cy="6173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1578421"/>
            <a:ext cx="617353" cy="6173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2400855"/>
            <a:ext cx="617353" cy="6173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3196694"/>
            <a:ext cx="617353" cy="6173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4" y="838579"/>
            <a:ext cx="1677881" cy="24686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71491" y="1228907"/>
            <a:ext cx="1547854" cy="1574240"/>
            <a:chOff x="6871491" y="1607824"/>
            <a:chExt cx="1547854" cy="157424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7005879" y="1607824"/>
              <a:ext cx="10243" cy="157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871491" y="3037478"/>
              <a:ext cx="15478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7005879" y="1904811"/>
              <a:ext cx="1290556" cy="1116260"/>
            </a:xfrm>
            <a:custGeom>
              <a:avLst/>
              <a:gdLst>
                <a:gd name="connsiteX0" fmla="*/ 0 w 1290556"/>
                <a:gd name="connsiteY0" fmla="*/ 1116260 h 1116260"/>
                <a:gd name="connsiteX1" fmla="*/ 317518 w 1290556"/>
                <a:gd name="connsiteY1" fmla="*/ 430118 h 1116260"/>
                <a:gd name="connsiteX2" fmla="*/ 532611 w 1290556"/>
                <a:gd name="connsiteY2" fmla="*/ 706623 h 1116260"/>
                <a:gd name="connsiteX3" fmla="*/ 727218 w 1290556"/>
                <a:gd name="connsiteY3" fmla="*/ 0 h 1116260"/>
                <a:gd name="connsiteX4" fmla="*/ 1290556 w 1290556"/>
                <a:gd name="connsiteY4" fmla="*/ 133132 h 111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556" h="1116260">
                  <a:moveTo>
                    <a:pt x="0" y="1116260"/>
                  </a:moveTo>
                  <a:lnTo>
                    <a:pt x="317518" y="430118"/>
                  </a:lnTo>
                  <a:lnTo>
                    <a:pt x="532611" y="706623"/>
                  </a:lnTo>
                  <a:lnTo>
                    <a:pt x="727218" y="0"/>
                  </a:lnTo>
                  <a:lnTo>
                    <a:pt x="1290556" y="133132"/>
                  </a:lnTo>
                </a:path>
              </a:pathLst>
            </a:custGeom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11" y="83079"/>
            <a:ext cx="1335741" cy="6970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6432" y="3836405"/>
            <a:ext cx="8363401" cy="7738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Spark cluster is a black box, runs the job fast</a:t>
            </a:r>
            <a:endParaRPr lang="en-US" sz="32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2596439" y="1839373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41278" y="1798148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83023" y="2457488"/>
            <a:ext cx="260934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rdd.groupBy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is-IS" dirty="0" smtClean="0">
                <a:latin typeface="Consolas"/>
                <a:cs typeface="Consolas"/>
              </a:rPr>
              <a:t>…)…</a:t>
            </a:r>
            <a:endParaRPr lang="is-I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5177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07" y="3830590"/>
            <a:ext cx="9144000" cy="643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achieve this 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Spark overview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Spark’s performance: why it’s hard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New architecture: </a:t>
            </a:r>
            <a:r>
              <a:rPr lang="en-US" dirty="0" err="1" smtClean="0"/>
              <a:t>monotasks</a:t>
            </a:r>
            <a:endParaRPr lang="en-US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Reasoning about </a:t>
            </a:r>
            <a:r>
              <a:rPr lang="en-US" dirty="0" err="1" smtClean="0"/>
              <a:t>monotasks</a:t>
            </a:r>
            <a:r>
              <a:rPr lang="en-US" dirty="0" smtClean="0"/>
              <a:t> performance: why it’s easy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 in action (results)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17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on-par with Apache Spark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51030" y="1063229"/>
            <a:ext cx="3743974" cy="12598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Big data benchmark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(SQL workload)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7" y="2229273"/>
            <a:ext cx="7032625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3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on-par with Apache Spark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5040" y="1593863"/>
            <a:ext cx="2941320" cy="509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Sort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(600 GB, 20 machines)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9424" y="1423592"/>
            <a:ext cx="3782267" cy="8434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Block coordinate descent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(Matrix workload used in ML applications)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16 machines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65" y="2461827"/>
            <a:ext cx="3232233" cy="1939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2512627"/>
            <a:ext cx="2951480" cy="17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Monotasks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0999"/>
            <a:ext cx="8229600" cy="29436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Modeling 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Leveraging performance clarity to optimize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9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3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faster would jobs run if each machine had 2 disks instead of 1?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9" y="1996355"/>
            <a:ext cx="4572000" cy="26560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81083" y="2190757"/>
            <a:ext cx="3598334" cy="18176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Predictions for different hardware within 10% of the actual runtime</a:t>
            </a:r>
          </a:p>
        </p:txBody>
      </p:sp>
    </p:spTree>
    <p:extLst>
      <p:ext uri="{BB962C8B-B14F-4D97-AF65-F5344CB8AC3E}">
        <p14:creationId xmlns:p14="http://schemas.microsoft.com/office/powerpoint/2010/main" val="116587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3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faster would job run if data were de-serialized and in memory?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003422" y="2047665"/>
            <a:ext cx="7198661" cy="18784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Eliminates disk time to read input data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Open Sans Cond Light"/>
              <a:cs typeface="Open Sans Cond Light"/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Eliminates CPU time to de-serialize data</a:t>
            </a:r>
          </a:p>
        </p:txBody>
      </p:sp>
    </p:spTree>
    <p:extLst>
      <p:ext uri="{BB962C8B-B14F-4D97-AF65-F5344CB8AC3E}">
        <p14:creationId xmlns:p14="http://schemas.microsoft.com/office/powerpoint/2010/main" val="4686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3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faster would job run if data were de-serialized and in memory?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27382" y="2278127"/>
            <a:ext cx="3732939" cy="1954932"/>
            <a:chOff x="1318087" y="608140"/>
            <a:chExt cx="6339163" cy="3319809"/>
          </a:xfrm>
        </p:grpSpPr>
        <p:sp>
          <p:nvSpPr>
            <p:cNvPr id="10" name="Rectangle 9"/>
            <p:cNvSpPr/>
            <p:nvPr/>
          </p:nvSpPr>
          <p:spPr>
            <a:xfrm>
              <a:off x="2165132" y="1796796"/>
              <a:ext cx="1051037" cy="3045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Task 18</a:t>
              </a:r>
              <a:endPara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15007" y="608140"/>
              <a:ext cx="6142243" cy="3319809"/>
            </a:xfrm>
            <a:prstGeom prst="roundRect">
              <a:avLst>
                <a:gd name="adj" fmla="val 6115"/>
              </a:avLst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Condensed Light"/>
                <a:cs typeface="Open Sans Condensed Ligh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169199" y="1642192"/>
              <a:ext cx="448094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69199" y="2083438"/>
              <a:ext cx="4480945" cy="545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69199" y="2347098"/>
              <a:ext cx="448094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169199" y="2791073"/>
              <a:ext cx="4480945" cy="0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69199" y="3092709"/>
              <a:ext cx="4480945" cy="545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69199" y="3535007"/>
              <a:ext cx="4480945" cy="7133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219134" y="1647645"/>
              <a:ext cx="371241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90378" y="1647645"/>
              <a:ext cx="771203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90067" y="1647645"/>
              <a:ext cx="233324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61581" y="1647645"/>
              <a:ext cx="228488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90374" y="2352552"/>
              <a:ext cx="53117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60568" y="2352552"/>
              <a:ext cx="17311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61581" y="2352552"/>
              <a:ext cx="598986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25372" y="1647645"/>
              <a:ext cx="371241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94559" y="1647645"/>
              <a:ext cx="230813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60567" y="1647645"/>
              <a:ext cx="833992" cy="443978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04994" y="2352552"/>
              <a:ext cx="17311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92230" y="2347098"/>
              <a:ext cx="466278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64074" y="2347098"/>
              <a:ext cx="273932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38005" y="2347098"/>
              <a:ext cx="684974" cy="443978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121548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60568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87728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14890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64074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1234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22984" y="3098166"/>
              <a:ext cx="427160" cy="443978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42466" y="737974"/>
              <a:ext cx="6107678" cy="74317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Spark Task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59414" y="1708209"/>
              <a:ext cx="1851111" cy="33403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Network</a:t>
              </a:r>
              <a:endPara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47713" y="2405406"/>
              <a:ext cx="1521486" cy="33403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CPU</a:t>
              </a:r>
              <a:endPara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18087" y="3159777"/>
              <a:ext cx="1851113" cy="33404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Disk write</a:t>
              </a:r>
              <a:endParaRPr lang="en-US" sz="2000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</p:grpSp>
      <p:sp>
        <p:nvSpPr>
          <p:cNvPr id="44" name="Content Placeholder 3"/>
          <p:cNvSpPr txBox="1">
            <a:spLocks/>
          </p:cNvSpPr>
          <p:nvPr/>
        </p:nvSpPr>
        <p:spPr>
          <a:xfrm>
            <a:off x="1829570" y="4379839"/>
            <a:ext cx="2776951" cy="5059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500" dirty="0" smtClean="0">
                <a:latin typeface="Open Sans Cond Light"/>
                <a:cs typeface="Open Sans Cond Light"/>
              </a:rPr>
              <a:t>: (de)serialization time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670817" y="4527855"/>
            <a:ext cx="190502" cy="261445"/>
          </a:xfrm>
          <a:prstGeom prst="rect">
            <a:avLst/>
          </a:prstGeom>
          <a:solidFill>
            <a:srgbClr val="F79646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65465" y="3302143"/>
            <a:ext cx="1998803" cy="267764"/>
            <a:chOff x="2365465" y="3302143"/>
            <a:chExt cx="1998803" cy="267764"/>
          </a:xfrm>
        </p:grpSpPr>
        <p:sp>
          <p:nvSpPr>
            <p:cNvPr id="47" name="Rectangle 46"/>
            <p:cNvSpPr/>
            <p:nvPr/>
          </p:nvSpPr>
          <p:spPr>
            <a:xfrm>
              <a:off x="2365465" y="3308462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472146" y="3308462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63584" y="3308462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19603" y="3302145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29795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026713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172327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274268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662068" y="3302145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6498" y="3302145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6645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101232" y="3302145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91464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318549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1526181" y="1593718"/>
            <a:ext cx="6266378" cy="509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Measuring (de) serialization time with Spark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845111" y="2354582"/>
            <a:ext cx="3841689" cy="18784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(De) serialization pipelined with other processing </a:t>
            </a:r>
            <a:r>
              <a:rPr lang="en-US" sz="2800" i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for each record</a:t>
            </a:r>
          </a:p>
          <a:p>
            <a:pPr algn="ctr">
              <a:spcBef>
                <a:spcPts val="1200"/>
              </a:spcBef>
            </a:pPr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Application-level measurement incurs high overhead</a:t>
            </a:r>
          </a:p>
        </p:txBody>
      </p:sp>
    </p:spTree>
    <p:extLst>
      <p:ext uri="{BB962C8B-B14F-4D97-AF65-F5344CB8AC3E}">
        <p14:creationId xmlns:p14="http://schemas.microsoft.com/office/powerpoint/2010/main" val="29997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62" grpId="0" animBg="1"/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3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faster would job run if data were de-serialized and in memory?</a:t>
            </a:r>
            <a:endParaRPr lang="en-US" dirty="0"/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809146" y="4324043"/>
            <a:ext cx="2776951" cy="5059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500" dirty="0" smtClean="0">
                <a:latin typeface="Open Sans Cond Light"/>
                <a:cs typeface="Open Sans Cond Light"/>
              </a:rPr>
              <a:t>: (de)serialization time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9810" y="4472059"/>
            <a:ext cx="190502" cy="261445"/>
          </a:xfrm>
          <a:prstGeom prst="rect">
            <a:avLst/>
          </a:prstGeom>
          <a:solidFill>
            <a:srgbClr val="F79646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526181" y="1593718"/>
            <a:ext cx="6266378" cy="509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Measuring (de) serialization time with </a:t>
            </a:r>
            <a:r>
              <a:rPr lang="en-US" sz="28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Monotasks</a:t>
            </a:r>
            <a:endParaRPr lang="en-US" sz="2800" dirty="0" smtClean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125445" y="2354582"/>
            <a:ext cx="3841689" cy="18784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Eliminating fine-grained pipelining enables measurement!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288819" y="2354582"/>
            <a:ext cx="1340786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1" name="Rectangle 70"/>
          <p:cNvSpPr/>
          <p:nvPr/>
        </p:nvSpPr>
        <p:spPr>
          <a:xfrm>
            <a:off x="340788" y="2507277"/>
            <a:ext cx="3204632" cy="5159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Original compute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288819" y="2354582"/>
            <a:ext cx="1342322" cy="199559"/>
            <a:chOff x="2365465" y="3302143"/>
            <a:chExt cx="1342322" cy="267764"/>
          </a:xfrm>
        </p:grpSpPr>
        <p:sp>
          <p:nvSpPr>
            <p:cNvPr id="73" name="Rectangle 72"/>
            <p:cNvSpPr/>
            <p:nvPr/>
          </p:nvSpPr>
          <p:spPr>
            <a:xfrm>
              <a:off x="2365465" y="3308462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72146" y="3308462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63584" y="3308462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19603" y="3302145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929795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26713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172327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274268" y="3302143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662068" y="3302145"/>
              <a:ext cx="45719" cy="261445"/>
            </a:xfrm>
            <a:prstGeom prst="rect">
              <a:avLst/>
            </a:prstGeom>
            <a:solidFill>
              <a:srgbClr val="F79646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Open Sans Condensed Light"/>
                <a:cs typeface="Open Sans Condensed Light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1290355" y="3268982"/>
            <a:ext cx="1340786" cy="199559"/>
          </a:xfrm>
          <a:prstGeom prst="rect">
            <a:avLst/>
          </a:prstGeom>
          <a:solidFill>
            <a:schemeClr val="accent4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8" name="Rectangle 97"/>
          <p:cNvSpPr/>
          <p:nvPr/>
        </p:nvSpPr>
        <p:spPr>
          <a:xfrm>
            <a:off x="1290355" y="3268982"/>
            <a:ext cx="452602" cy="199559"/>
          </a:xfrm>
          <a:prstGeom prst="rect">
            <a:avLst/>
          </a:prstGeom>
          <a:solidFill>
            <a:srgbClr val="F79646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Open Sans Condensed Light"/>
              <a:cs typeface="Open Sans Condensed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9245" y="3421682"/>
            <a:ext cx="3176175" cy="5159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Un-rolled </a:t>
            </a:r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endParaRPr lang="en-US" sz="2400" dirty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949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63" grpId="0" animBg="1"/>
      <p:bldP spid="65" grpId="0" animBg="1"/>
      <p:bldP spid="71" grpId="0" animBg="1"/>
      <p:bldP spid="97" grpId="0" animBg="1"/>
      <p:bldP spid="98" grpId="0" animBg="1"/>
      <p:bldP spid="9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3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faster would job run if data were de-serialized and in memory?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908" y="1805516"/>
            <a:ext cx="4572000" cy="2743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62528" y="1905000"/>
            <a:ext cx="3841689" cy="255058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Eliminate disk </a:t>
            </a:r>
            <a:r>
              <a:rPr lang="en-US" sz="28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 time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Open Sans Cond Light"/>
              <a:cs typeface="Open Sans Cond Light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Eliminate CPU </a:t>
            </a:r>
            <a:r>
              <a:rPr lang="en-US" sz="28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</a:t>
            </a:r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 time spent (de)</a:t>
            </a:r>
            <a:r>
              <a:rPr lang="en-US" sz="28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serialiazing</a:t>
            </a:r>
            <a:endParaRPr lang="en-US" sz="2800" dirty="0" smtClean="0">
              <a:solidFill>
                <a:schemeClr val="tx1"/>
              </a:solidFill>
              <a:latin typeface="Open Sans Cond Light"/>
              <a:cs typeface="Open Sans Cond Light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Open Sans Cond Light"/>
              <a:cs typeface="Open Sans Cond Light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Re-run model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03707" y="1458919"/>
            <a:ext cx="2941320" cy="5095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Sort</a:t>
            </a:r>
            <a:endParaRPr lang="en-US" sz="2200" dirty="0" smtClean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545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Leveraging Performance Clarity to Improve Performance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714240" y="1555626"/>
            <a:ext cx="3972560" cy="2975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Schedulers have complete visibility over resource use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Framework can configure for best performance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6483" y="1534763"/>
            <a:ext cx="4148967" cy="3199405"/>
            <a:chOff x="3476113" y="872769"/>
            <a:chExt cx="5485168" cy="4229794"/>
          </a:xfrm>
        </p:grpSpPr>
        <p:sp>
          <p:nvSpPr>
            <p:cNvPr id="19" name="Rectangle 18"/>
            <p:cNvSpPr/>
            <p:nvPr/>
          </p:nvSpPr>
          <p:spPr>
            <a:xfrm>
              <a:off x="3476114" y="1137253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76113" y="1424483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6113" y="2000054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76113" y="1706331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63514" y="1203293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63514" y="1482693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TextBox 24"/>
            <p:cNvSpPr txBox="1"/>
            <p:nvPr/>
          </p:nvSpPr>
          <p:spPr>
            <a:xfrm rot="5400000">
              <a:off x="4506495" y="1570529"/>
              <a:ext cx="454839" cy="48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66247" y="1955580"/>
              <a:ext cx="6985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76115" y="2410211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76114" y="2697441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476114" y="3273012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76114" y="2979289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63515" y="2476251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263515" y="2755651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4506495" y="2843487"/>
              <a:ext cx="454839" cy="48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66248" y="3228538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476115" y="3719975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76114" y="4007205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76114" y="4582776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476114" y="4289053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63515" y="3786015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63515" y="4065415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4506495" y="4153251"/>
              <a:ext cx="454839" cy="48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66248" y="4538302"/>
              <a:ext cx="6985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132833" y="1438412"/>
              <a:ext cx="1000430" cy="632748"/>
              <a:chOff x="6477000" y="3369843"/>
              <a:chExt cx="1195294" cy="755995"/>
            </a:xfrm>
          </p:grpSpPr>
          <p:sp>
            <p:nvSpPr>
              <p:cNvPr id="44" name="Right Arrow 43"/>
              <p:cNvSpPr/>
              <p:nvPr/>
            </p:nvSpPr>
            <p:spPr>
              <a:xfrm>
                <a:off x="6477000" y="3369843"/>
                <a:ext cx="1195294" cy="755995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6629400" y="3424234"/>
                <a:ext cx="613742" cy="611154"/>
                <a:chOff x="3510528" y="1612723"/>
                <a:chExt cx="613742" cy="611154"/>
              </a:xfrm>
            </p:grpSpPr>
            <p:sp>
              <p:nvSpPr>
                <p:cNvPr id="46" name="Freeform 547"/>
                <p:cNvSpPr>
                  <a:spLocks/>
                </p:cNvSpPr>
                <p:nvPr/>
              </p:nvSpPr>
              <p:spPr bwMode="auto">
                <a:xfrm>
                  <a:off x="3510528" y="1612723"/>
                  <a:ext cx="613742" cy="611154"/>
                </a:xfrm>
                <a:custGeom>
                  <a:avLst/>
                  <a:gdLst>
                    <a:gd name="T0" fmla="*/ 495 w 1185"/>
                    <a:gd name="T1" fmla="*/ 13 h 1180"/>
                    <a:gd name="T2" fmla="*/ 687 w 1185"/>
                    <a:gd name="T3" fmla="*/ 13 h 1180"/>
                    <a:gd name="T4" fmla="*/ 687 w 1185"/>
                    <a:gd name="T5" fmla="*/ 205 h 1180"/>
                    <a:gd name="T6" fmla="*/ 789 w 1185"/>
                    <a:gd name="T7" fmla="*/ 253 h 1180"/>
                    <a:gd name="T8" fmla="*/ 926 w 1185"/>
                    <a:gd name="T9" fmla="*/ 118 h 1180"/>
                    <a:gd name="T10" fmla="*/ 1064 w 1185"/>
                    <a:gd name="T11" fmla="*/ 255 h 1180"/>
                    <a:gd name="T12" fmla="*/ 926 w 1185"/>
                    <a:gd name="T13" fmla="*/ 390 h 1180"/>
                    <a:gd name="T14" fmla="*/ 975 w 1185"/>
                    <a:gd name="T15" fmla="*/ 493 h 1180"/>
                    <a:gd name="T16" fmla="*/ 1167 w 1185"/>
                    <a:gd name="T17" fmla="*/ 493 h 1180"/>
                    <a:gd name="T18" fmla="*/ 1167 w 1185"/>
                    <a:gd name="T19" fmla="*/ 685 h 1180"/>
                    <a:gd name="T20" fmla="*/ 975 w 1185"/>
                    <a:gd name="T21" fmla="*/ 685 h 1180"/>
                    <a:gd name="T22" fmla="*/ 927 w 1185"/>
                    <a:gd name="T23" fmla="*/ 790 h 1180"/>
                    <a:gd name="T24" fmla="*/ 1064 w 1185"/>
                    <a:gd name="T25" fmla="*/ 924 h 1180"/>
                    <a:gd name="T26" fmla="*/ 927 w 1185"/>
                    <a:gd name="T27" fmla="*/ 1060 h 1180"/>
                    <a:gd name="T28" fmla="*/ 791 w 1185"/>
                    <a:gd name="T29" fmla="*/ 927 h 1180"/>
                    <a:gd name="T30" fmla="*/ 687 w 1185"/>
                    <a:gd name="T31" fmla="*/ 973 h 1180"/>
                    <a:gd name="T32" fmla="*/ 687 w 1185"/>
                    <a:gd name="T33" fmla="*/ 1165 h 1180"/>
                    <a:gd name="T34" fmla="*/ 495 w 1185"/>
                    <a:gd name="T35" fmla="*/ 1165 h 1180"/>
                    <a:gd name="T36" fmla="*/ 495 w 1185"/>
                    <a:gd name="T37" fmla="*/ 973 h 1180"/>
                    <a:gd name="T38" fmla="*/ 390 w 1185"/>
                    <a:gd name="T39" fmla="*/ 925 h 1180"/>
                    <a:gd name="T40" fmla="*/ 254 w 1185"/>
                    <a:gd name="T41" fmla="*/ 1062 h 1180"/>
                    <a:gd name="T42" fmla="*/ 119 w 1185"/>
                    <a:gd name="T43" fmla="*/ 927 h 1180"/>
                    <a:gd name="T44" fmla="*/ 257 w 1185"/>
                    <a:gd name="T45" fmla="*/ 789 h 1180"/>
                    <a:gd name="T46" fmla="*/ 207 w 1185"/>
                    <a:gd name="T47" fmla="*/ 685 h 1180"/>
                    <a:gd name="T48" fmla="*/ 15 w 1185"/>
                    <a:gd name="T49" fmla="*/ 685 h 1180"/>
                    <a:gd name="T50" fmla="*/ 15 w 1185"/>
                    <a:gd name="T51" fmla="*/ 493 h 1180"/>
                    <a:gd name="T52" fmla="*/ 207 w 1185"/>
                    <a:gd name="T53" fmla="*/ 493 h 1180"/>
                    <a:gd name="T54" fmla="*/ 255 w 1185"/>
                    <a:gd name="T55" fmla="*/ 388 h 1180"/>
                    <a:gd name="T56" fmla="*/ 119 w 1185"/>
                    <a:gd name="T57" fmla="*/ 252 h 1180"/>
                    <a:gd name="T58" fmla="*/ 255 w 1185"/>
                    <a:gd name="T59" fmla="*/ 115 h 1180"/>
                    <a:gd name="T60" fmla="*/ 393 w 1185"/>
                    <a:gd name="T61" fmla="*/ 253 h 1180"/>
                    <a:gd name="T62" fmla="*/ 495 w 1185"/>
                    <a:gd name="T63" fmla="*/ 205 h 1180"/>
                    <a:gd name="T64" fmla="*/ 495 w 1185"/>
                    <a:gd name="T65" fmla="*/ 13 h 118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185" h="1180">
                      <a:moveTo>
                        <a:pt x="495" y="13"/>
                      </a:moveTo>
                      <a:cubicBezTo>
                        <a:pt x="591" y="0"/>
                        <a:pt x="687" y="13"/>
                        <a:pt x="687" y="13"/>
                      </a:cubicBezTo>
                      <a:cubicBezTo>
                        <a:pt x="687" y="13"/>
                        <a:pt x="687" y="109"/>
                        <a:pt x="687" y="205"/>
                      </a:cubicBezTo>
                      <a:cubicBezTo>
                        <a:pt x="738" y="211"/>
                        <a:pt x="789" y="253"/>
                        <a:pt x="789" y="253"/>
                      </a:cubicBezTo>
                      <a:cubicBezTo>
                        <a:pt x="789" y="253"/>
                        <a:pt x="857" y="185"/>
                        <a:pt x="926" y="118"/>
                      </a:cubicBezTo>
                      <a:cubicBezTo>
                        <a:pt x="1013" y="178"/>
                        <a:pt x="1064" y="255"/>
                        <a:pt x="1064" y="255"/>
                      </a:cubicBezTo>
                      <a:cubicBezTo>
                        <a:pt x="1064" y="255"/>
                        <a:pt x="995" y="322"/>
                        <a:pt x="926" y="390"/>
                      </a:cubicBezTo>
                      <a:cubicBezTo>
                        <a:pt x="963" y="430"/>
                        <a:pt x="975" y="493"/>
                        <a:pt x="975" y="493"/>
                      </a:cubicBezTo>
                      <a:cubicBezTo>
                        <a:pt x="975" y="493"/>
                        <a:pt x="1071" y="493"/>
                        <a:pt x="1167" y="493"/>
                      </a:cubicBezTo>
                      <a:cubicBezTo>
                        <a:pt x="1185" y="586"/>
                        <a:pt x="1167" y="685"/>
                        <a:pt x="1167" y="685"/>
                      </a:cubicBezTo>
                      <a:cubicBezTo>
                        <a:pt x="1167" y="685"/>
                        <a:pt x="1071" y="685"/>
                        <a:pt x="975" y="685"/>
                      </a:cubicBezTo>
                      <a:cubicBezTo>
                        <a:pt x="971" y="739"/>
                        <a:pt x="927" y="790"/>
                        <a:pt x="927" y="790"/>
                      </a:cubicBezTo>
                      <a:lnTo>
                        <a:pt x="1064" y="924"/>
                      </a:lnTo>
                      <a:cubicBezTo>
                        <a:pt x="1064" y="924"/>
                        <a:pt x="1005" y="1002"/>
                        <a:pt x="927" y="1060"/>
                      </a:cubicBezTo>
                      <a:cubicBezTo>
                        <a:pt x="859" y="993"/>
                        <a:pt x="791" y="927"/>
                        <a:pt x="791" y="927"/>
                      </a:cubicBezTo>
                      <a:cubicBezTo>
                        <a:pt x="791" y="927"/>
                        <a:pt x="744" y="966"/>
                        <a:pt x="687" y="973"/>
                      </a:cubicBezTo>
                      <a:cubicBezTo>
                        <a:pt x="687" y="1069"/>
                        <a:pt x="687" y="1165"/>
                        <a:pt x="687" y="1165"/>
                      </a:cubicBezTo>
                      <a:cubicBezTo>
                        <a:pt x="687" y="1165"/>
                        <a:pt x="591" y="1180"/>
                        <a:pt x="495" y="1165"/>
                      </a:cubicBezTo>
                      <a:cubicBezTo>
                        <a:pt x="495" y="1165"/>
                        <a:pt x="495" y="1069"/>
                        <a:pt x="495" y="973"/>
                      </a:cubicBezTo>
                      <a:cubicBezTo>
                        <a:pt x="441" y="967"/>
                        <a:pt x="390" y="925"/>
                        <a:pt x="390" y="925"/>
                      </a:cubicBezTo>
                      <a:cubicBezTo>
                        <a:pt x="390" y="925"/>
                        <a:pt x="322" y="993"/>
                        <a:pt x="254" y="1062"/>
                      </a:cubicBezTo>
                      <a:cubicBezTo>
                        <a:pt x="177" y="1003"/>
                        <a:pt x="119" y="927"/>
                        <a:pt x="119" y="927"/>
                      </a:cubicBezTo>
                      <a:lnTo>
                        <a:pt x="257" y="789"/>
                      </a:lnTo>
                      <a:cubicBezTo>
                        <a:pt x="257" y="789"/>
                        <a:pt x="215" y="741"/>
                        <a:pt x="207" y="685"/>
                      </a:cubicBezTo>
                      <a:cubicBezTo>
                        <a:pt x="111" y="685"/>
                        <a:pt x="15" y="685"/>
                        <a:pt x="15" y="685"/>
                      </a:cubicBezTo>
                      <a:cubicBezTo>
                        <a:pt x="0" y="589"/>
                        <a:pt x="15" y="493"/>
                        <a:pt x="15" y="493"/>
                      </a:cubicBezTo>
                      <a:cubicBezTo>
                        <a:pt x="15" y="493"/>
                        <a:pt x="111" y="493"/>
                        <a:pt x="207" y="493"/>
                      </a:cubicBezTo>
                      <a:cubicBezTo>
                        <a:pt x="212" y="441"/>
                        <a:pt x="255" y="388"/>
                        <a:pt x="255" y="388"/>
                      </a:cubicBezTo>
                      <a:cubicBezTo>
                        <a:pt x="255" y="388"/>
                        <a:pt x="187" y="320"/>
                        <a:pt x="119" y="252"/>
                      </a:cubicBezTo>
                      <a:cubicBezTo>
                        <a:pt x="179" y="172"/>
                        <a:pt x="255" y="115"/>
                        <a:pt x="255" y="115"/>
                      </a:cubicBezTo>
                      <a:lnTo>
                        <a:pt x="393" y="253"/>
                      </a:lnTo>
                      <a:cubicBezTo>
                        <a:pt x="393" y="253"/>
                        <a:pt x="441" y="210"/>
                        <a:pt x="495" y="205"/>
                      </a:cubicBezTo>
                      <a:cubicBezTo>
                        <a:pt x="495" y="109"/>
                        <a:pt x="495" y="109"/>
                        <a:pt x="495" y="13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  <a:headEnd/>
                  <a:tailEnd/>
                </a:ln>
                <a:ex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endParaRPr lang="en-US" sz="1400"/>
                </a:p>
              </p:txBody>
            </p:sp>
            <p:sp>
              <p:nvSpPr>
                <p:cNvPr id="47" name="Oval 548"/>
                <p:cNvSpPr>
                  <a:spLocks noChangeArrowheads="1"/>
                </p:cNvSpPr>
                <p:nvPr/>
              </p:nvSpPr>
              <p:spPr bwMode="auto">
                <a:xfrm>
                  <a:off x="3766901" y="1868061"/>
                  <a:ext cx="99442" cy="994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/>
                  <a:tailEnd/>
                </a:ln>
                <a:ex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48" name="Rectangle 47"/>
            <p:cNvSpPr/>
            <p:nvPr/>
          </p:nvSpPr>
          <p:spPr>
            <a:xfrm>
              <a:off x="6243568" y="1644276"/>
              <a:ext cx="243592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78054" y="872769"/>
              <a:ext cx="1186688" cy="528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latin typeface="Open Sans Condensed Light"/>
                  <a:cs typeface="Open Sans Condensed Light"/>
                </a:rPr>
                <a:t>Network</a:t>
              </a:r>
              <a:endParaRPr lang="en-US" sz="2000" dirty="0">
                <a:latin typeface="Open Sans Condensed Light"/>
                <a:cs typeface="Open Sans Condensed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30752" y="1644008"/>
              <a:ext cx="193288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01678" y="4737861"/>
              <a:ext cx="685482" cy="36470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  <a:latin typeface="Open Sans Condensed Light"/>
                  <a:cs typeface="Open Sans Condensed Light"/>
                </a:rPr>
                <a:t>time</a:t>
              </a:r>
              <a:endParaRPr lang="en-US" dirty="0">
                <a:solidFill>
                  <a:schemeClr val="tx1"/>
                </a:solidFill>
                <a:latin typeface="Open Sans Condensed Light"/>
                <a:cs typeface="Open Sans Condensed Light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6487160" y="4933441"/>
              <a:ext cx="24741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7731760" y="1644276"/>
              <a:ext cx="37592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127150" y="2913249"/>
              <a:ext cx="1000430" cy="632748"/>
              <a:chOff x="6477000" y="3369843"/>
              <a:chExt cx="1195294" cy="755995"/>
            </a:xfrm>
          </p:grpSpPr>
          <p:sp>
            <p:nvSpPr>
              <p:cNvPr id="55" name="Right Arrow 54"/>
              <p:cNvSpPr/>
              <p:nvPr/>
            </p:nvSpPr>
            <p:spPr>
              <a:xfrm>
                <a:off x="6477000" y="3369843"/>
                <a:ext cx="1195294" cy="755995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629400" y="3424234"/>
                <a:ext cx="613742" cy="611154"/>
                <a:chOff x="3510528" y="1612723"/>
                <a:chExt cx="613742" cy="611154"/>
              </a:xfrm>
            </p:grpSpPr>
            <p:sp>
              <p:nvSpPr>
                <p:cNvPr id="57" name="Freeform 547"/>
                <p:cNvSpPr>
                  <a:spLocks/>
                </p:cNvSpPr>
                <p:nvPr/>
              </p:nvSpPr>
              <p:spPr bwMode="auto">
                <a:xfrm>
                  <a:off x="3510528" y="1612723"/>
                  <a:ext cx="613742" cy="611154"/>
                </a:xfrm>
                <a:custGeom>
                  <a:avLst/>
                  <a:gdLst>
                    <a:gd name="T0" fmla="*/ 495 w 1185"/>
                    <a:gd name="T1" fmla="*/ 13 h 1180"/>
                    <a:gd name="T2" fmla="*/ 687 w 1185"/>
                    <a:gd name="T3" fmla="*/ 13 h 1180"/>
                    <a:gd name="T4" fmla="*/ 687 w 1185"/>
                    <a:gd name="T5" fmla="*/ 205 h 1180"/>
                    <a:gd name="T6" fmla="*/ 789 w 1185"/>
                    <a:gd name="T7" fmla="*/ 253 h 1180"/>
                    <a:gd name="T8" fmla="*/ 926 w 1185"/>
                    <a:gd name="T9" fmla="*/ 118 h 1180"/>
                    <a:gd name="T10" fmla="*/ 1064 w 1185"/>
                    <a:gd name="T11" fmla="*/ 255 h 1180"/>
                    <a:gd name="T12" fmla="*/ 926 w 1185"/>
                    <a:gd name="T13" fmla="*/ 390 h 1180"/>
                    <a:gd name="T14" fmla="*/ 975 w 1185"/>
                    <a:gd name="T15" fmla="*/ 493 h 1180"/>
                    <a:gd name="T16" fmla="*/ 1167 w 1185"/>
                    <a:gd name="T17" fmla="*/ 493 h 1180"/>
                    <a:gd name="T18" fmla="*/ 1167 w 1185"/>
                    <a:gd name="T19" fmla="*/ 685 h 1180"/>
                    <a:gd name="T20" fmla="*/ 975 w 1185"/>
                    <a:gd name="T21" fmla="*/ 685 h 1180"/>
                    <a:gd name="T22" fmla="*/ 927 w 1185"/>
                    <a:gd name="T23" fmla="*/ 790 h 1180"/>
                    <a:gd name="T24" fmla="*/ 1064 w 1185"/>
                    <a:gd name="T25" fmla="*/ 924 h 1180"/>
                    <a:gd name="T26" fmla="*/ 927 w 1185"/>
                    <a:gd name="T27" fmla="*/ 1060 h 1180"/>
                    <a:gd name="T28" fmla="*/ 791 w 1185"/>
                    <a:gd name="T29" fmla="*/ 927 h 1180"/>
                    <a:gd name="T30" fmla="*/ 687 w 1185"/>
                    <a:gd name="T31" fmla="*/ 973 h 1180"/>
                    <a:gd name="T32" fmla="*/ 687 w 1185"/>
                    <a:gd name="T33" fmla="*/ 1165 h 1180"/>
                    <a:gd name="T34" fmla="*/ 495 w 1185"/>
                    <a:gd name="T35" fmla="*/ 1165 h 1180"/>
                    <a:gd name="T36" fmla="*/ 495 w 1185"/>
                    <a:gd name="T37" fmla="*/ 973 h 1180"/>
                    <a:gd name="T38" fmla="*/ 390 w 1185"/>
                    <a:gd name="T39" fmla="*/ 925 h 1180"/>
                    <a:gd name="T40" fmla="*/ 254 w 1185"/>
                    <a:gd name="T41" fmla="*/ 1062 h 1180"/>
                    <a:gd name="T42" fmla="*/ 119 w 1185"/>
                    <a:gd name="T43" fmla="*/ 927 h 1180"/>
                    <a:gd name="T44" fmla="*/ 257 w 1185"/>
                    <a:gd name="T45" fmla="*/ 789 h 1180"/>
                    <a:gd name="T46" fmla="*/ 207 w 1185"/>
                    <a:gd name="T47" fmla="*/ 685 h 1180"/>
                    <a:gd name="T48" fmla="*/ 15 w 1185"/>
                    <a:gd name="T49" fmla="*/ 685 h 1180"/>
                    <a:gd name="T50" fmla="*/ 15 w 1185"/>
                    <a:gd name="T51" fmla="*/ 493 h 1180"/>
                    <a:gd name="T52" fmla="*/ 207 w 1185"/>
                    <a:gd name="T53" fmla="*/ 493 h 1180"/>
                    <a:gd name="T54" fmla="*/ 255 w 1185"/>
                    <a:gd name="T55" fmla="*/ 388 h 1180"/>
                    <a:gd name="T56" fmla="*/ 119 w 1185"/>
                    <a:gd name="T57" fmla="*/ 252 h 1180"/>
                    <a:gd name="T58" fmla="*/ 255 w 1185"/>
                    <a:gd name="T59" fmla="*/ 115 h 1180"/>
                    <a:gd name="T60" fmla="*/ 393 w 1185"/>
                    <a:gd name="T61" fmla="*/ 253 h 1180"/>
                    <a:gd name="T62" fmla="*/ 495 w 1185"/>
                    <a:gd name="T63" fmla="*/ 205 h 1180"/>
                    <a:gd name="T64" fmla="*/ 495 w 1185"/>
                    <a:gd name="T65" fmla="*/ 13 h 118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185" h="1180">
                      <a:moveTo>
                        <a:pt x="495" y="13"/>
                      </a:moveTo>
                      <a:cubicBezTo>
                        <a:pt x="591" y="0"/>
                        <a:pt x="687" y="13"/>
                        <a:pt x="687" y="13"/>
                      </a:cubicBezTo>
                      <a:cubicBezTo>
                        <a:pt x="687" y="13"/>
                        <a:pt x="687" y="109"/>
                        <a:pt x="687" y="205"/>
                      </a:cubicBezTo>
                      <a:cubicBezTo>
                        <a:pt x="738" y="211"/>
                        <a:pt x="789" y="253"/>
                        <a:pt x="789" y="253"/>
                      </a:cubicBezTo>
                      <a:cubicBezTo>
                        <a:pt x="789" y="253"/>
                        <a:pt x="857" y="185"/>
                        <a:pt x="926" y="118"/>
                      </a:cubicBezTo>
                      <a:cubicBezTo>
                        <a:pt x="1013" y="178"/>
                        <a:pt x="1064" y="255"/>
                        <a:pt x="1064" y="255"/>
                      </a:cubicBezTo>
                      <a:cubicBezTo>
                        <a:pt x="1064" y="255"/>
                        <a:pt x="995" y="322"/>
                        <a:pt x="926" y="390"/>
                      </a:cubicBezTo>
                      <a:cubicBezTo>
                        <a:pt x="963" y="430"/>
                        <a:pt x="975" y="493"/>
                        <a:pt x="975" y="493"/>
                      </a:cubicBezTo>
                      <a:cubicBezTo>
                        <a:pt x="975" y="493"/>
                        <a:pt x="1071" y="493"/>
                        <a:pt x="1167" y="493"/>
                      </a:cubicBezTo>
                      <a:cubicBezTo>
                        <a:pt x="1185" y="586"/>
                        <a:pt x="1167" y="685"/>
                        <a:pt x="1167" y="685"/>
                      </a:cubicBezTo>
                      <a:cubicBezTo>
                        <a:pt x="1167" y="685"/>
                        <a:pt x="1071" y="685"/>
                        <a:pt x="975" y="685"/>
                      </a:cubicBezTo>
                      <a:cubicBezTo>
                        <a:pt x="971" y="739"/>
                        <a:pt x="927" y="790"/>
                        <a:pt x="927" y="790"/>
                      </a:cubicBezTo>
                      <a:lnTo>
                        <a:pt x="1064" y="924"/>
                      </a:lnTo>
                      <a:cubicBezTo>
                        <a:pt x="1064" y="924"/>
                        <a:pt x="1005" y="1002"/>
                        <a:pt x="927" y="1060"/>
                      </a:cubicBezTo>
                      <a:cubicBezTo>
                        <a:pt x="859" y="993"/>
                        <a:pt x="791" y="927"/>
                        <a:pt x="791" y="927"/>
                      </a:cubicBezTo>
                      <a:cubicBezTo>
                        <a:pt x="791" y="927"/>
                        <a:pt x="744" y="966"/>
                        <a:pt x="687" y="973"/>
                      </a:cubicBezTo>
                      <a:cubicBezTo>
                        <a:pt x="687" y="1069"/>
                        <a:pt x="687" y="1165"/>
                        <a:pt x="687" y="1165"/>
                      </a:cubicBezTo>
                      <a:cubicBezTo>
                        <a:pt x="687" y="1165"/>
                        <a:pt x="591" y="1180"/>
                        <a:pt x="495" y="1165"/>
                      </a:cubicBezTo>
                      <a:cubicBezTo>
                        <a:pt x="495" y="1165"/>
                        <a:pt x="495" y="1069"/>
                        <a:pt x="495" y="973"/>
                      </a:cubicBezTo>
                      <a:cubicBezTo>
                        <a:pt x="441" y="967"/>
                        <a:pt x="390" y="925"/>
                        <a:pt x="390" y="925"/>
                      </a:cubicBezTo>
                      <a:cubicBezTo>
                        <a:pt x="390" y="925"/>
                        <a:pt x="322" y="993"/>
                        <a:pt x="254" y="1062"/>
                      </a:cubicBezTo>
                      <a:cubicBezTo>
                        <a:pt x="177" y="1003"/>
                        <a:pt x="119" y="927"/>
                        <a:pt x="119" y="927"/>
                      </a:cubicBezTo>
                      <a:lnTo>
                        <a:pt x="257" y="789"/>
                      </a:lnTo>
                      <a:cubicBezTo>
                        <a:pt x="257" y="789"/>
                        <a:pt x="215" y="741"/>
                        <a:pt x="207" y="685"/>
                      </a:cubicBezTo>
                      <a:cubicBezTo>
                        <a:pt x="111" y="685"/>
                        <a:pt x="15" y="685"/>
                        <a:pt x="15" y="685"/>
                      </a:cubicBezTo>
                      <a:cubicBezTo>
                        <a:pt x="0" y="589"/>
                        <a:pt x="15" y="493"/>
                        <a:pt x="15" y="493"/>
                      </a:cubicBezTo>
                      <a:cubicBezTo>
                        <a:pt x="15" y="493"/>
                        <a:pt x="111" y="493"/>
                        <a:pt x="207" y="493"/>
                      </a:cubicBezTo>
                      <a:cubicBezTo>
                        <a:pt x="212" y="441"/>
                        <a:pt x="255" y="388"/>
                        <a:pt x="255" y="388"/>
                      </a:cubicBezTo>
                      <a:cubicBezTo>
                        <a:pt x="255" y="388"/>
                        <a:pt x="187" y="320"/>
                        <a:pt x="119" y="252"/>
                      </a:cubicBezTo>
                      <a:cubicBezTo>
                        <a:pt x="179" y="172"/>
                        <a:pt x="255" y="115"/>
                        <a:pt x="255" y="115"/>
                      </a:cubicBezTo>
                      <a:lnTo>
                        <a:pt x="393" y="253"/>
                      </a:lnTo>
                      <a:cubicBezTo>
                        <a:pt x="393" y="253"/>
                        <a:pt x="441" y="210"/>
                        <a:pt x="495" y="205"/>
                      </a:cubicBezTo>
                      <a:cubicBezTo>
                        <a:pt x="495" y="109"/>
                        <a:pt x="495" y="109"/>
                        <a:pt x="495" y="13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  <a:headEnd/>
                  <a:tailEnd/>
                </a:ln>
                <a:ex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endParaRPr lang="en-US" sz="1400"/>
                </a:p>
              </p:txBody>
            </p:sp>
            <p:sp>
              <p:nvSpPr>
                <p:cNvPr id="58" name="Oval 548"/>
                <p:cNvSpPr>
                  <a:spLocks noChangeArrowheads="1"/>
                </p:cNvSpPr>
                <p:nvPr/>
              </p:nvSpPr>
              <p:spPr bwMode="auto">
                <a:xfrm>
                  <a:off x="3766901" y="1868061"/>
                  <a:ext cx="99442" cy="994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/>
                  <a:tailEnd/>
                </a:ln>
                <a:ex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59" name="Rectangle 58"/>
            <p:cNvSpPr/>
            <p:nvPr/>
          </p:nvSpPr>
          <p:spPr>
            <a:xfrm>
              <a:off x="4959168" y="2385693"/>
              <a:ext cx="1186688" cy="528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latin typeface="Open Sans Condensed Light"/>
                  <a:cs typeface="Open Sans Condensed Light"/>
                </a:rPr>
                <a:t>CPU</a:t>
              </a:r>
              <a:endParaRPr lang="en-US" sz="2000" dirty="0">
                <a:latin typeface="Open Sans Condensed Light"/>
                <a:cs typeface="Open Sans Condensed Ligh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107679" y="1411384"/>
              <a:ext cx="454839" cy="48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06820" y="2509990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87160" y="1644008"/>
              <a:ext cx="243592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24040" y="1644008"/>
              <a:ext cx="3810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305040" y="1644008"/>
              <a:ext cx="23368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38720" y="1645166"/>
              <a:ext cx="19304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06820" y="2779730"/>
              <a:ext cx="58166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06820" y="3045189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05320" y="2509990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888480" y="2779730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306820" y="3312888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005320" y="3045189"/>
              <a:ext cx="91948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05320" y="3312888"/>
              <a:ext cx="124968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07679" y="2658212"/>
              <a:ext cx="454839" cy="48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103145" y="4201298"/>
              <a:ext cx="1000430" cy="632748"/>
              <a:chOff x="6477000" y="3369843"/>
              <a:chExt cx="1195294" cy="755995"/>
            </a:xfrm>
          </p:grpSpPr>
          <p:sp>
            <p:nvSpPr>
              <p:cNvPr id="75" name="Right Arrow 74"/>
              <p:cNvSpPr/>
              <p:nvPr/>
            </p:nvSpPr>
            <p:spPr>
              <a:xfrm>
                <a:off x="6477000" y="3369843"/>
                <a:ext cx="1195294" cy="755995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6629400" y="3424234"/>
                <a:ext cx="613742" cy="611154"/>
                <a:chOff x="3510528" y="1612723"/>
                <a:chExt cx="613742" cy="611154"/>
              </a:xfrm>
            </p:grpSpPr>
            <p:sp>
              <p:nvSpPr>
                <p:cNvPr id="77" name="Freeform 547"/>
                <p:cNvSpPr>
                  <a:spLocks/>
                </p:cNvSpPr>
                <p:nvPr/>
              </p:nvSpPr>
              <p:spPr bwMode="auto">
                <a:xfrm>
                  <a:off x="3510528" y="1612723"/>
                  <a:ext cx="613742" cy="611154"/>
                </a:xfrm>
                <a:custGeom>
                  <a:avLst/>
                  <a:gdLst>
                    <a:gd name="T0" fmla="*/ 495 w 1185"/>
                    <a:gd name="T1" fmla="*/ 13 h 1180"/>
                    <a:gd name="T2" fmla="*/ 687 w 1185"/>
                    <a:gd name="T3" fmla="*/ 13 h 1180"/>
                    <a:gd name="T4" fmla="*/ 687 w 1185"/>
                    <a:gd name="T5" fmla="*/ 205 h 1180"/>
                    <a:gd name="T6" fmla="*/ 789 w 1185"/>
                    <a:gd name="T7" fmla="*/ 253 h 1180"/>
                    <a:gd name="T8" fmla="*/ 926 w 1185"/>
                    <a:gd name="T9" fmla="*/ 118 h 1180"/>
                    <a:gd name="T10" fmla="*/ 1064 w 1185"/>
                    <a:gd name="T11" fmla="*/ 255 h 1180"/>
                    <a:gd name="T12" fmla="*/ 926 w 1185"/>
                    <a:gd name="T13" fmla="*/ 390 h 1180"/>
                    <a:gd name="T14" fmla="*/ 975 w 1185"/>
                    <a:gd name="T15" fmla="*/ 493 h 1180"/>
                    <a:gd name="T16" fmla="*/ 1167 w 1185"/>
                    <a:gd name="T17" fmla="*/ 493 h 1180"/>
                    <a:gd name="T18" fmla="*/ 1167 w 1185"/>
                    <a:gd name="T19" fmla="*/ 685 h 1180"/>
                    <a:gd name="T20" fmla="*/ 975 w 1185"/>
                    <a:gd name="T21" fmla="*/ 685 h 1180"/>
                    <a:gd name="T22" fmla="*/ 927 w 1185"/>
                    <a:gd name="T23" fmla="*/ 790 h 1180"/>
                    <a:gd name="T24" fmla="*/ 1064 w 1185"/>
                    <a:gd name="T25" fmla="*/ 924 h 1180"/>
                    <a:gd name="T26" fmla="*/ 927 w 1185"/>
                    <a:gd name="T27" fmla="*/ 1060 h 1180"/>
                    <a:gd name="T28" fmla="*/ 791 w 1185"/>
                    <a:gd name="T29" fmla="*/ 927 h 1180"/>
                    <a:gd name="T30" fmla="*/ 687 w 1185"/>
                    <a:gd name="T31" fmla="*/ 973 h 1180"/>
                    <a:gd name="T32" fmla="*/ 687 w 1185"/>
                    <a:gd name="T33" fmla="*/ 1165 h 1180"/>
                    <a:gd name="T34" fmla="*/ 495 w 1185"/>
                    <a:gd name="T35" fmla="*/ 1165 h 1180"/>
                    <a:gd name="T36" fmla="*/ 495 w 1185"/>
                    <a:gd name="T37" fmla="*/ 973 h 1180"/>
                    <a:gd name="T38" fmla="*/ 390 w 1185"/>
                    <a:gd name="T39" fmla="*/ 925 h 1180"/>
                    <a:gd name="T40" fmla="*/ 254 w 1185"/>
                    <a:gd name="T41" fmla="*/ 1062 h 1180"/>
                    <a:gd name="T42" fmla="*/ 119 w 1185"/>
                    <a:gd name="T43" fmla="*/ 927 h 1180"/>
                    <a:gd name="T44" fmla="*/ 257 w 1185"/>
                    <a:gd name="T45" fmla="*/ 789 h 1180"/>
                    <a:gd name="T46" fmla="*/ 207 w 1185"/>
                    <a:gd name="T47" fmla="*/ 685 h 1180"/>
                    <a:gd name="T48" fmla="*/ 15 w 1185"/>
                    <a:gd name="T49" fmla="*/ 685 h 1180"/>
                    <a:gd name="T50" fmla="*/ 15 w 1185"/>
                    <a:gd name="T51" fmla="*/ 493 h 1180"/>
                    <a:gd name="T52" fmla="*/ 207 w 1185"/>
                    <a:gd name="T53" fmla="*/ 493 h 1180"/>
                    <a:gd name="T54" fmla="*/ 255 w 1185"/>
                    <a:gd name="T55" fmla="*/ 388 h 1180"/>
                    <a:gd name="T56" fmla="*/ 119 w 1185"/>
                    <a:gd name="T57" fmla="*/ 252 h 1180"/>
                    <a:gd name="T58" fmla="*/ 255 w 1185"/>
                    <a:gd name="T59" fmla="*/ 115 h 1180"/>
                    <a:gd name="T60" fmla="*/ 393 w 1185"/>
                    <a:gd name="T61" fmla="*/ 253 h 1180"/>
                    <a:gd name="T62" fmla="*/ 495 w 1185"/>
                    <a:gd name="T63" fmla="*/ 205 h 1180"/>
                    <a:gd name="T64" fmla="*/ 495 w 1185"/>
                    <a:gd name="T65" fmla="*/ 13 h 118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185" h="1180">
                      <a:moveTo>
                        <a:pt x="495" y="13"/>
                      </a:moveTo>
                      <a:cubicBezTo>
                        <a:pt x="591" y="0"/>
                        <a:pt x="687" y="13"/>
                        <a:pt x="687" y="13"/>
                      </a:cubicBezTo>
                      <a:cubicBezTo>
                        <a:pt x="687" y="13"/>
                        <a:pt x="687" y="109"/>
                        <a:pt x="687" y="205"/>
                      </a:cubicBezTo>
                      <a:cubicBezTo>
                        <a:pt x="738" y="211"/>
                        <a:pt x="789" y="253"/>
                        <a:pt x="789" y="253"/>
                      </a:cubicBezTo>
                      <a:cubicBezTo>
                        <a:pt x="789" y="253"/>
                        <a:pt x="857" y="185"/>
                        <a:pt x="926" y="118"/>
                      </a:cubicBezTo>
                      <a:cubicBezTo>
                        <a:pt x="1013" y="178"/>
                        <a:pt x="1064" y="255"/>
                        <a:pt x="1064" y="255"/>
                      </a:cubicBezTo>
                      <a:cubicBezTo>
                        <a:pt x="1064" y="255"/>
                        <a:pt x="995" y="322"/>
                        <a:pt x="926" y="390"/>
                      </a:cubicBezTo>
                      <a:cubicBezTo>
                        <a:pt x="963" y="430"/>
                        <a:pt x="975" y="493"/>
                        <a:pt x="975" y="493"/>
                      </a:cubicBezTo>
                      <a:cubicBezTo>
                        <a:pt x="975" y="493"/>
                        <a:pt x="1071" y="493"/>
                        <a:pt x="1167" y="493"/>
                      </a:cubicBezTo>
                      <a:cubicBezTo>
                        <a:pt x="1185" y="586"/>
                        <a:pt x="1167" y="685"/>
                        <a:pt x="1167" y="685"/>
                      </a:cubicBezTo>
                      <a:cubicBezTo>
                        <a:pt x="1167" y="685"/>
                        <a:pt x="1071" y="685"/>
                        <a:pt x="975" y="685"/>
                      </a:cubicBezTo>
                      <a:cubicBezTo>
                        <a:pt x="971" y="739"/>
                        <a:pt x="927" y="790"/>
                        <a:pt x="927" y="790"/>
                      </a:cubicBezTo>
                      <a:lnTo>
                        <a:pt x="1064" y="924"/>
                      </a:lnTo>
                      <a:cubicBezTo>
                        <a:pt x="1064" y="924"/>
                        <a:pt x="1005" y="1002"/>
                        <a:pt x="927" y="1060"/>
                      </a:cubicBezTo>
                      <a:cubicBezTo>
                        <a:pt x="859" y="993"/>
                        <a:pt x="791" y="927"/>
                        <a:pt x="791" y="927"/>
                      </a:cubicBezTo>
                      <a:cubicBezTo>
                        <a:pt x="791" y="927"/>
                        <a:pt x="744" y="966"/>
                        <a:pt x="687" y="973"/>
                      </a:cubicBezTo>
                      <a:cubicBezTo>
                        <a:pt x="687" y="1069"/>
                        <a:pt x="687" y="1165"/>
                        <a:pt x="687" y="1165"/>
                      </a:cubicBezTo>
                      <a:cubicBezTo>
                        <a:pt x="687" y="1165"/>
                        <a:pt x="591" y="1180"/>
                        <a:pt x="495" y="1165"/>
                      </a:cubicBezTo>
                      <a:cubicBezTo>
                        <a:pt x="495" y="1165"/>
                        <a:pt x="495" y="1069"/>
                        <a:pt x="495" y="973"/>
                      </a:cubicBezTo>
                      <a:cubicBezTo>
                        <a:pt x="441" y="967"/>
                        <a:pt x="390" y="925"/>
                        <a:pt x="390" y="925"/>
                      </a:cubicBezTo>
                      <a:cubicBezTo>
                        <a:pt x="390" y="925"/>
                        <a:pt x="322" y="993"/>
                        <a:pt x="254" y="1062"/>
                      </a:cubicBezTo>
                      <a:cubicBezTo>
                        <a:pt x="177" y="1003"/>
                        <a:pt x="119" y="927"/>
                        <a:pt x="119" y="927"/>
                      </a:cubicBezTo>
                      <a:lnTo>
                        <a:pt x="257" y="789"/>
                      </a:lnTo>
                      <a:cubicBezTo>
                        <a:pt x="257" y="789"/>
                        <a:pt x="215" y="741"/>
                        <a:pt x="207" y="685"/>
                      </a:cubicBezTo>
                      <a:cubicBezTo>
                        <a:pt x="111" y="685"/>
                        <a:pt x="15" y="685"/>
                        <a:pt x="15" y="685"/>
                      </a:cubicBezTo>
                      <a:cubicBezTo>
                        <a:pt x="0" y="589"/>
                        <a:pt x="15" y="493"/>
                        <a:pt x="15" y="493"/>
                      </a:cubicBezTo>
                      <a:cubicBezTo>
                        <a:pt x="15" y="493"/>
                        <a:pt x="111" y="493"/>
                        <a:pt x="207" y="493"/>
                      </a:cubicBezTo>
                      <a:cubicBezTo>
                        <a:pt x="212" y="441"/>
                        <a:pt x="255" y="388"/>
                        <a:pt x="255" y="388"/>
                      </a:cubicBezTo>
                      <a:cubicBezTo>
                        <a:pt x="255" y="388"/>
                        <a:pt x="187" y="320"/>
                        <a:pt x="119" y="252"/>
                      </a:cubicBezTo>
                      <a:cubicBezTo>
                        <a:pt x="179" y="172"/>
                        <a:pt x="255" y="115"/>
                        <a:pt x="255" y="115"/>
                      </a:cubicBezTo>
                      <a:lnTo>
                        <a:pt x="393" y="253"/>
                      </a:lnTo>
                      <a:cubicBezTo>
                        <a:pt x="393" y="253"/>
                        <a:pt x="441" y="210"/>
                        <a:pt x="495" y="205"/>
                      </a:cubicBezTo>
                      <a:cubicBezTo>
                        <a:pt x="495" y="109"/>
                        <a:pt x="495" y="109"/>
                        <a:pt x="495" y="13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  <a:headEnd/>
                  <a:tailEnd/>
                </a:ln>
                <a:ex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endParaRPr lang="en-US" sz="1400"/>
                </a:p>
              </p:txBody>
            </p:sp>
            <p:sp>
              <p:nvSpPr>
                <p:cNvPr id="78" name="Oval 548"/>
                <p:cNvSpPr>
                  <a:spLocks noChangeArrowheads="1"/>
                </p:cNvSpPr>
                <p:nvPr/>
              </p:nvSpPr>
              <p:spPr bwMode="auto">
                <a:xfrm>
                  <a:off x="3766901" y="1868061"/>
                  <a:ext cx="99442" cy="9944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/>
                  <a:tailEnd/>
                </a:ln>
                <a:extLst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79" name="Rectangle 78"/>
            <p:cNvSpPr/>
            <p:nvPr/>
          </p:nvSpPr>
          <p:spPr>
            <a:xfrm>
              <a:off x="4936080" y="3681827"/>
              <a:ext cx="1186688" cy="5289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latin typeface="Open Sans Condensed Light"/>
                  <a:cs typeface="Open Sans Condensed Light"/>
                </a:rPr>
                <a:t>Disk</a:t>
              </a:r>
              <a:endParaRPr lang="en-US" sz="2000" dirty="0">
                <a:latin typeface="Open Sans Condensed Light"/>
                <a:cs typeface="Open Sans Condensed Ligh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324848" y="3999517"/>
              <a:ext cx="487184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12032" y="3999249"/>
              <a:ext cx="193288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305040" y="4345362"/>
              <a:ext cx="80264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386320" y="4001739"/>
              <a:ext cx="57404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005320" y="3999249"/>
              <a:ext cx="3810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24848" y="4344204"/>
              <a:ext cx="23368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558528" y="4345362"/>
              <a:ext cx="746512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178799" y="3935969"/>
              <a:ext cx="454839" cy="488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00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18" y="793245"/>
            <a:ext cx="617353" cy="617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793245"/>
            <a:ext cx="617353" cy="61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65" y="1575554"/>
            <a:ext cx="617353" cy="617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1575554"/>
            <a:ext cx="617353" cy="617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2397988"/>
            <a:ext cx="617353" cy="617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790378"/>
            <a:ext cx="617353" cy="6173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65" y="2397988"/>
            <a:ext cx="617353" cy="6173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1575554"/>
            <a:ext cx="617353" cy="6173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2397988"/>
            <a:ext cx="617353" cy="617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10" y="3193827"/>
            <a:ext cx="617353" cy="6173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65" y="3193827"/>
            <a:ext cx="617353" cy="6173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48" y="3193827"/>
            <a:ext cx="617353" cy="6173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793245"/>
            <a:ext cx="617353" cy="6173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1578421"/>
            <a:ext cx="617353" cy="6173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2400855"/>
            <a:ext cx="617353" cy="6173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38" y="3196694"/>
            <a:ext cx="617353" cy="6173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4" y="838579"/>
            <a:ext cx="1677881" cy="24686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71491" y="1228907"/>
            <a:ext cx="1547854" cy="1574240"/>
            <a:chOff x="6871491" y="1607824"/>
            <a:chExt cx="1547854" cy="157424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7005879" y="1607824"/>
              <a:ext cx="10243" cy="157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871491" y="3037478"/>
              <a:ext cx="15478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7005879" y="1904811"/>
              <a:ext cx="1290556" cy="1116260"/>
            </a:xfrm>
            <a:custGeom>
              <a:avLst/>
              <a:gdLst>
                <a:gd name="connsiteX0" fmla="*/ 0 w 1290556"/>
                <a:gd name="connsiteY0" fmla="*/ 1116260 h 1116260"/>
                <a:gd name="connsiteX1" fmla="*/ 317518 w 1290556"/>
                <a:gd name="connsiteY1" fmla="*/ 430118 h 1116260"/>
                <a:gd name="connsiteX2" fmla="*/ 532611 w 1290556"/>
                <a:gd name="connsiteY2" fmla="*/ 706623 h 1116260"/>
                <a:gd name="connsiteX3" fmla="*/ 727218 w 1290556"/>
                <a:gd name="connsiteY3" fmla="*/ 0 h 1116260"/>
                <a:gd name="connsiteX4" fmla="*/ 1290556 w 1290556"/>
                <a:gd name="connsiteY4" fmla="*/ 133132 h 111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556" h="1116260">
                  <a:moveTo>
                    <a:pt x="0" y="1116260"/>
                  </a:moveTo>
                  <a:lnTo>
                    <a:pt x="317518" y="430118"/>
                  </a:lnTo>
                  <a:lnTo>
                    <a:pt x="532611" y="706623"/>
                  </a:lnTo>
                  <a:lnTo>
                    <a:pt x="727218" y="0"/>
                  </a:lnTo>
                  <a:lnTo>
                    <a:pt x="1290556" y="133132"/>
                  </a:lnTo>
                </a:path>
              </a:pathLst>
            </a:custGeom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11" y="83079"/>
            <a:ext cx="1335741" cy="6970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6432" y="3836405"/>
            <a:ext cx="8363401" cy="7738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Idealistic view: Spark cluster is a black box, runs the job fast</a:t>
            </a:r>
            <a:endParaRPr lang="en-US" sz="32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2596439" y="1839373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41278" y="1798148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83023" y="2457488"/>
            <a:ext cx="260934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rdd.groupBy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is-IS" dirty="0" smtClean="0">
                <a:latin typeface="Consolas"/>
                <a:cs typeface="Consolas"/>
              </a:rPr>
              <a:t>…)…</a:t>
            </a:r>
            <a:endParaRPr lang="is-I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8638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number of concurrent tasks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18573" y="2429168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7" y="1063229"/>
            <a:ext cx="5181131" cy="31086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3446" y="4222535"/>
            <a:ext cx="3598334" cy="8480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Spark with different numbers of concurrent tasks</a:t>
            </a:r>
          </a:p>
        </p:txBody>
      </p:sp>
      <p:sp>
        <p:nvSpPr>
          <p:cNvPr id="3" name="Left Brace 2"/>
          <p:cNvSpPr/>
          <p:nvPr/>
        </p:nvSpPr>
        <p:spPr>
          <a:xfrm rot="16200000">
            <a:off x="2546272" y="2517979"/>
            <a:ext cx="191956" cy="3314173"/>
          </a:xfrm>
          <a:prstGeom prst="leftBrace">
            <a:avLst>
              <a:gd name="adj1" fmla="val 7790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94622" y="1898749"/>
            <a:ext cx="3549378" cy="19704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Monotasks</a:t>
            </a:r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 better than any configuration: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per-resource schedulers automatically schedule with the ideal concurrency</a:t>
            </a:r>
          </a:p>
        </p:txBody>
      </p:sp>
    </p:spTree>
    <p:extLst>
      <p:ext uri="{BB962C8B-B14F-4D97-AF65-F5344CB8AC3E}">
        <p14:creationId xmlns:p14="http://schemas.microsoft.com/office/powerpoint/2010/main" val="295189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Leveraging performance clarity to improve performance</a:t>
            </a:r>
          </a:p>
          <a:p>
            <a:pPr lvl="1"/>
            <a:r>
              <a:rPr lang="en-US" dirty="0" smtClean="0"/>
              <a:t>Use resource queue lengths to dynamically adjust job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Automatically configuring for multi-tenancy</a:t>
            </a:r>
            <a:endParaRPr lang="en-US" dirty="0"/>
          </a:p>
          <a:p>
            <a:pPr lvl="1"/>
            <a:r>
              <a:rPr lang="en-US" dirty="0" smtClean="0"/>
              <a:t>Don’t need jobs to specify resource requirements</a:t>
            </a:r>
          </a:p>
          <a:p>
            <a:pPr lvl="1"/>
            <a:r>
              <a:rPr lang="en-US" dirty="0" smtClean="0"/>
              <a:t>Can achieve higher utilization: no multi-resource bin packing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1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20954"/>
            <a:ext cx="4272430" cy="24746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96360" y="0"/>
            <a:ext cx="5247640" cy="5143500"/>
          </a:xfrm>
          <a:prstGeom prst="rect">
            <a:avLst/>
          </a:prstGeom>
          <a:solidFill>
            <a:srgbClr val="FFFFFF"/>
          </a:solidFill>
          <a:ln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96360" y="20320"/>
            <a:ext cx="1818640" cy="6654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Monotasks</a:t>
            </a:r>
            <a:r>
              <a:rPr lang="en-US" dirty="0" smtClean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0841" y="680720"/>
            <a:ext cx="127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Each task uses one resource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62400" y="1372264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Condensed Light"/>
                <a:cs typeface="Open Sans Condensed Light"/>
              </a:rPr>
              <a:t>Dedicated schedulers control contention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2400" y="2351158"/>
            <a:ext cx="170179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Open Sans Condensed Light"/>
                <a:cs typeface="Open Sans Condensed Light"/>
              </a:rPr>
              <a:t>Monotask</a:t>
            </a:r>
            <a:r>
              <a:rPr lang="en-US" dirty="0" smtClean="0">
                <a:latin typeface="Open Sans Condensed Light"/>
                <a:cs typeface="Open Sans Condensed Light"/>
              </a:rPr>
              <a:t> times can be used to model performance</a:t>
            </a:r>
            <a:endParaRPr lang="en-US" dirty="0">
              <a:latin typeface="Open Sans Condensed Light"/>
              <a:cs typeface="Open Sans Condensed Light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017952" y="16040"/>
            <a:ext cx="2332396" cy="3826203"/>
            <a:chOff x="6017952" y="16040"/>
            <a:chExt cx="2332396" cy="3826203"/>
          </a:xfrm>
        </p:grpSpPr>
        <p:sp>
          <p:nvSpPr>
            <p:cNvPr id="81" name="Rectangle 80"/>
            <p:cNvSpPr/>
            <p:nvPr/>
          </p:nvSpPr>
          <p:spPr>
            <a:xfrm>
              <a:off x="6017952" y="433598"/>
              <a:ext cx="243592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505136" y="433330"/>
              <a:ext cx="193288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506144" y="433598"/>
              <a:ext cx="37592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882064" y="200706"/>
              <a:ext cx="39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400" dirty="0" smtClean="0"/>
                <a:t>…</a:t>
              </a:r>
              <a:endParaRPr lang="en-US" sz="24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081204" y="1548232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61544" y="433330"/>
              <a:ext cx="243592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698424" y="433330"/>
              <a:ext cx="38100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079424" y="433330"/>
              <a:ext cx="23368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313104" y="434488"/>
              <a:ext cx="193040" cy="199559"/>
            </a:xfrm>
            <a:prstGeom prst="rect">
              <a:avLst/>
            </a:prstGeom>
            <a:solidFill>
              <a:schemeClr val="accent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081204" y="1817972"/>
              <a:ext cx="58166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081204" y="2083431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779704" y="1548232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662864" y="1817972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81204" y="2351130"/>
              <a:ext cx="69850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779704" y="2083431"/>
              <a:ext cx="91948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779704" y="2351130"/>
              <a:ext cx="1249680" cy="199559"/>
            </a:xfrm>
            <a:prstGeom prst="rect">
              <a:avLst/>
            </a:prstGeom>
            <a:solidFill>
              <a:schemeClr val="accent4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882064" y="1696453"/>
              <a:ext cx="39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400" dirty="0" smtClean="0"/>
                <a:t>…</a:t>
              </a:r>
              <a:endParaRPr lang="en-US" sz="2400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099232" y="3296839"/>
              <a:ext cx="487184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586416" y="3296571"/>
              <a:ext cx="193288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079424" y="3642684"/>
              <a:ext cx="80264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160704" y="3299061"/>
              <a:ext cx="57404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779704" y="3296571"/>
              <a:ext cx="38100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099232" y="3641526"/>
              <a:ext cx="233680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332912" y="3642684"/>
              <a:ext cx="746512" cy="199559"/>
            </a:xfrm>
            <a:prstGeom prst="rect">
              <a:avLst/>
            </a:prstGeom>
            <a:solidFill>
              <a:schemeClr val="accent3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953184" y="3233290"/>
              <a:ext cx="39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400" dirty="0" smtClean="0"/>
                <a:t>…</a:t>
              </a:r>
              <a:endParaRPr lang="en-US" sz="2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81204" y="916311"/>
              <a:ext cx="18539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Open Sans Condensed Light"/>
                  <a:cs typeface="Open Sans Condensed Light"/>
                </a:rPr>
                <a:t>Compute </a:t>
              </a:r>
              <a:r>
                <a:rPr lang="en-US" dirty="0" err="1" smtClean="0">
                  <a:latin typeface="Open Sans Condensed Light"/>
                  <a:cs typeface="Open Sans Condensed Light"/>
                </a:rPr>
                <a:t>monotasks</a:t>
              </a:r>
              <a:r>
                <a:rPr lang="en-US" dirty="0" smtClean="0">
                  <a:latin typeface="Open Sans Condensed Light"/>
                  <a:cs typeface="Open Sans Condensed Light"/>
                </a:rPr>
                <a:t>: one task per CPU core</a:t>
              </a:r>
              <a:endParaRPr lang="en-US" dirty="0">
                <a:latin typeface="Open Sans Condensed Light"/>
                <a:cs typeface="Open Sans Condensed Ligh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099232" y="2654484"/>
              <a:ext cx="18539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Open Sans Condensed Light"/>
                  <a:cs typeface="Open Sans Condensed Light"/>
                </a:rPr>
                <a:t>Disk </a:t>
              </a:r>
              <a:r>
                <a:rPr lang="en-US" dirty="0" err="1" smtClean="0">
                  <a:latin typeface="Open Sans Condensed Light"/>
                  <a:cs typeface="Open Sans Condensed Light"/>
                </a:rPr>
                <a:t>monotasks</a:t>
              </a:r>
              <a:r>
                <a:rPr lang="en-US" dirty="0" smtClean="0">
                  <a:latin typeface="Open Sans Condensed Light"/>
                  <a:cs typeface="Open Sans Condensed Light"/>
                </a:rPr>
                <a:t>: one per disk</a:t>
              </a:r>
              <a:endParaRPr lang="en-US" dirty="0">
                <a:latin typeface="Open Sans Condensed Light"/>
                <a:cs typeface="Open Sans Condensed Ligh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099232" y="16040"/>
              <a:ext cx="18539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Open Sans Condensed Light"/>
                  <a:cs typeface="Open Sans Condensed Light"/>
                </a:rPr>
                <a:t>Network </a:t>
              </a:r>
              <a:r>
                <a:rPr lang="en-US" dirty="0" err="1" smtClean="0">
                  <a:latin typeface="Open Sans Condensed Light"/>
                  <a:cs typeface="Open Sans Condensed Light"/>
                </a:rPr>
                <a:t>monotasks</a:t>
              </a:r>
              <a:endParaRPr lang="en-US" dirty="0">
                <a:latin typeface="Open Sans Condensed Light"/>
                <a:cs typeface="Open Sans Condensed Light"/>
              </a:endParaRPr>
            </a:p>
          </p:txBody>
        </p:sp>
      </p:grpSp>
      <p:sp>
        <p:nvSpPr>
          <p:cNvPr id="110" name="Content Placeholder 2"/>
          <p:cNvSpPr>
            <a:spLocks noGrp="1"/>
          </p:cNvSpPr>
          <p:nvPr>
            <p:ph idx="1"/>
          </p:nvPr>
        </p:nvSpPr>
        <p:spPr>
          <a:xfrm>
            <a:off x="219460" y="2138413"/>
            <a:ext cx="3550222" cy="2916187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Vision:</a:t>
            </a:r>
          </a:p>
          <a:p>
            <a:pPr marL="0" indent="0" algn="ctr">
              <a:buNone/>
            </a:pPr>
            <a:r>
              <a:rPr lang="en-US" sz="2800" dirty="0" smtClean="0"/>
              <a:t>Spark always reports bottleneck information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Challenging with existing architecture</a:t>
            </a:r>
            <a:endParaRPr lang="en-US" sz="2800" dirty="0"/>
          </a:p>
        </p:txBody>
      </p:sp>
      <p:sp>
        <p:nvSpPr>
          <p:cNvPr id="111" name="Rectangle 110"/>
          <p:cNvSpPr/>
          <p:nvPr/>
        </p:nvSpPr>
        <p:spPr>
          <a:xfrm>
            <a:off x="3962844" y="3911600"/>
            <a:ext cx="5261624" cy="12318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Open Sans Cond Light"/>
                <a:cs typeface="Open Sans Cond Light"/>
              </a:rPr>
              <a:t>Interested? Have a job whose performance you can’t figure out? Email me: </a:t>
            </a:r>
            <a:r>
              <a:rPr lang="en-US" sz="2800" b="1" dirty="0" err="1" smtClean="0">
                <a:solidFill>
                  <a:schemeClr val="tx1"/>
                </a:solidFill>
                <a:latin typeface="Open Sans Cond Light"/>
                <a:cs typeface="Open Sans Cond Light"/>
              </a:rPr>
              <a:t>keo@cs.berkeley.edu</a:t>
            </a:r>
            <a:endParaRPr lang="en-US" sz="2800" b="1" dirty="0" smtClean="0">
              <a:solidFill>
                <a:schemeClr val="tx1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796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 animBg="1"/>
      <p:bldP spid="7" grpId="0" animBg="1"/>
      <p:bldP spid="8" grpId="0" animBg="1"/>
      <p:bldP spid="110" grpId="0" uiExpand="1" build="p" animBg="1"/>
      <p:bldP spid="1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88" y="793245"/>
            <a:ext cx="822723" cy="822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793245"/>
            <a:ext cx="822723" cy="82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1575554"/>
            <a:ext cx="822723" cy="822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1575554"/>
            <a:ext cx="822723" cy="82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2397988"/>
            <a:ext cx="822723" cy="822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790378"/>
            <a:ext cx="822723" cy="822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2397988"/>
            <a:ext cx="822723" cy="822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1575554"/>
            <a:ext cx="822723" cy="822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2397988"/>
            <a:ext cx="822723" cy="8227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3193827"/>
            <a:ext cx="822723" cy="8227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3193827"/>
            <a:ext cx="822723" cy="822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3193827"/>
            <a:ext cx="822723" cy="822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793245"/>
            <a:ext cx="822723" cy="8227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1578421"/>
            <a:ext cx="822723" cy="8227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2400855"/>
            <a:ext cx="822723" cy="8227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3196694"/>
            <a:ext cx="822723" cy="8227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4" y="838579"/>
            <a:ext cx="1677881" cy="24686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71491" y="1228907"/>
            <a:ext cx="1547854" cy="1574240"/>
            <a:chOff x="6871491" y="1607824"/>
            <a:chExt cx="1547854" cy="157424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7005879" y="1607824"/>
              <a:ext cx="10243" cy="157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871491" y="3037478"/>
              <a:ext cx="15478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7005879" y="1904811"/>
              <a:ext cx="1290556" cy="1116260"/>
            </a:xfrm>
            <a:custGeom>
              <a:avLst/>
              <a:gdLst>
                <a:gd name="connsiteX0" fmla="*/ 0 w 1290556"/>
                <a:gd name="connsiteY0" fmla="*/ 1116260 h 1116260"/>
                <a:gd name="connsiteX1" fmla="*/ 317518 w 1290556"/>
                <a:gd name="connsiteY1" fmla="*/ 430118 h 1116260"/>
                <a:gd name="connsiteX2" fmla="*/ 532611 w 1290556"/>
                <a:gd name="connsiteY2" fmla="*/ 706623 h 1116260"/>
                <a:gd name="connsiteX3" fmla="*/ 727218 w 1290556"/>
                <a:gd name="connsiteY3" fmla="*/ 0 h 1116260"/>
                <a:gd name="connsiteX4" fmla="*/ 1290556 w 1290556"/>
                <a:gd name="connsiteY4" fmla="*/ 133132 h 111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556" h="1116260">
                  <a:moveTo>
                    <a:pt x="0" y="1116260"/>
                  </a:moveTo>
                  <a:lnTo>
                    <a:pt x="317518" y="430118"/>
                  </a:lnTo>
                  <a:lnTo>
                    <a:pt x="532611" y="706623"/>
                  </a:lnTo>
                  <a:lnTo>
                    <a:pt x="727218" y="0"/>
                  </a:lnTo>
                  <a:lnTo>
                    <a:pt x="1290556" y="133132"/>
                  </a:lnTo>
                </a:path>
              </a:pathLst>
            </a:custGeom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11" y="83079"/>
            <a:ext cx="1335741" cy="697058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2596439" y="1839373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41278" y="1798148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14951" y="1135775"/>
            <a:ext cx="225335" cy="390119"/>
            <a:chOff x="3049913" y="285361"/>
            <a:chExt cx="225335" cy="390119"/>
          </a:xfrm>
        </p:grpSpPr>
        <p:sp>
          <p:nvSpPr>
            <p:cNvPr id="30" name="Can 29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n 26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02676" y="1132909"/>
            <a:ext cx="225335" cy="390119"/>
            <a:chOff x="3049913" y="285361"/>
            <a:chExt cx="225335" cy="390119"/>
          </a:xfrm>
        </p:grpSpPr>
        <p:sp>
          <p:nvSpPr>
            <p:cNvPr id="33" name="Can 3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53073" y="1905097"/>
            <a:ext cx="225335" cy="390119"/>
            <a:chOff x="3049913" y="285361"/>
            <a:chExt cx="225335" cy="390119"/>
          </a:xfrm>
        </p:grpSpPr>
        <p:sp>
          <p:nvSpPr>
            <p:cNvPr id="43" name="Can 4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an 4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an 4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4951" y="1905097"/>
            <a:ext cx="225335" cy="390119"/>
            <a:chOff x="3049913" y="285361"/>
            <a:chExt cx="225335" cy="390119"/>
          </a:xfrm>
        </p:grpSpPr>
        <p:sp>
          <p:nvSpPr>
            <p:cNvPr id="47" name="Can 4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02676" y="1905097"/>
            <a:ext cx="225335" cy="390119"/>
            <a:chOff x="3049913" y="285361"/>
            <a:chExt cx="225335" cy="390119"/>
          </a:xfrm>
        </p:grpSpPr>
        <p:sp>
          <p:nvSpPr>
            <p:cNvPr id="51" name="Can 5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n 5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an 5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033073" y="1132680"/>
            <a:ext cx="225335" cy="390119"/>
            <a:chOff x="3049913" y="285361"/>
            <a:chExt cx="225335" cy="390119"/>
          </a:xfrm>
        </p:grpSpPr>
        <p:sp>
          <p:nvSpPr>
            <p:cNvPr id="55" name="Can 5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n 5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an 5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53073" y="2733561"/>
            <a:ext cx="225335" cy="390119"/>
            <a:chOff x="3049913" y="285361"/>
            <a:chExt cx="225335" cy="390119"/>
          </a:xfrm>
        </p:grpSpPr>
        <p:sp>
          <p:nvSpPr>
            <p:cNvPr id="59" name="Can 5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an 5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an 6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414951" y="2733561"/>
            <a:ext cx="225335" cy="390119"/>
            <a:chOff x="3049913" y="285361"/>
            <a:chExt cx="225335" cy="390119"/>
          </a:xfrm>
        </p:grpSpPr>
        <p:sp>
          <p:nvSpPr>
            <p:cNvPr id="63" name="Can 6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an 6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an 6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02676" y="2733561"/>
            <a:ext cx="225335" cy="390119"/>
            <a:chOff x="3049913" y="285361"/>
            <a:chExt cx="225335" cy="390119"/>
          </a:xfrm>
        </p:grpSpPr>
        <p:sp>
          <p:nvSpPr>
            <p:cNvPr id="67" name="Can 6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n 6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56337" y="3500931"/>
            <a:ext cx="225335" cy="390119"/>
            <a:chOff x="3049913" y="285361"/>
            <a:chExt cx="225335" cy="390119"/>
          </a:xfrm>
        </p:grpSpPr>
        <p:sp>
          <p:nvSpPr>
            <p:cNvPr id="71" name="Can 7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an 7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418215" y="3500931"/>
            <a:ext cx="225335" cy="390119"/>
            <a:chOff x="3049913" y="285361"/>
            <a:chExt cx="225335" cy="390119"/>
          </a:xfrm>
        </p:grpSpPr>
        <p:sp>
          <p:nvSpPr>
            <p:cNvPr id="75" name="Can 7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05940" y="3500931"/>
            <a:ext cx="225335" cy="390119"/>
            <a:chOff x="3049913" y="285361"/>
            <a:chExt cx="225335" cy="390119"/>
          </a:xfrm>
        </p:grpSpPr>
        <p:sp>
          <p:nvSpPr>
            <p:cNvPr id="79" name="Can 7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715943" y="1892647"/>
            <a:ext cx="225335" cy="390119"/>
            <a:chOff x="3049913" y="285361"/>
            <a:chExt cx="225335" cy="390119"/>
          </a:xfrm>
        </p:grpSpPr>
        <p:sp>
          <p:nvSpPr>
            <p:cNvPr id="83" name="Can 8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5943" y="1120230"/>
            <a:ext cx="225335" cy="390119"/>
            <a:chOff x="3049913" y="285361"/>
            <a:chExt cx="225335" cy="390119"/>
          </a:xfrm>
        </p:grpSpPr>
        <p:sp>
          <p:nvSpPr>
            <p:cNvPr id="87" name="Can 8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an 8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an 8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715943" y="2721111"/>
            <a:ext cx="225335" cy="390119"/>
            <a:chOff x="3049913" y="285361"/>
            <a:chExt cx="225335" cy="390119"/>
          </a:xfrm>
        </p:grpSpPr>
        <p:sp>
          <p:nvSpPr>
            <p:cNvPr id="91" name="Can 9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719207" y="3488481"/>
            <a:ext cx="225335" cy="390119"/>
            <a:chOff x="3049913" y="285361"/>
            <a:chExt cx="225335" cy="390119"/>
          </a:xfrm>
        </p:grpSpPr>
        <p:sp>
          <p:nvSpPr>
            <p:cNvPr id="95" name="Can 9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436432" y="3836405"/>
            <a:ext cx="8363401" cy="7738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Idealistic view: Spark cluster is a black box, runs the job fast</a:t>
            </a:r>
            <a:endParaRPr lang="en-US" sz="32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3023" y="2457488"/>
            <a:ext cx="260934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rdd.groupBy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is-IS" dirty="0" smtClean="0">
                <a:latin typeface="Consolas"/>
                <a:cs typeface="Consolas"/>
              </a:rPr>
              <a:t>…)…</a:t>
            </a:r>
            <a:endParaRPr lang="is-I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5255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88" y="793245"/>
            <a:ext cx="822723" cy="822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793245"/>
            <a:ext cx="822723" cy="82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1575554"/>
            <a:ext cx="822723" cy="822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1575554"/>
            <a:ext cx="822723" cy="82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2397988"/>
            <a:ext cx="822723" cy="822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790378"/>
            <a:ext cx="822723" cy="822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2397988"/>
            <a:ext cx="822723" cy="822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1575554"/>
            <a:ext cx="822723" cy="822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2397988"/>
            <a:ext cx="822723" cy="8227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3193827"/>
            <a:ext cx="822723" cy="8227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3193827"/>
            <a:ext cx="822723" cy="822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3193827"/>
            <a:ext cx="822723" cy="822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793245"/>
            <a:ext cx="822723" cy="8227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1578421"/>
            <a:ext cx="822723" cy="8227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2400855"/>
            <a:ext cx="822723" cy="8227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3196694"/>
            <a:ext cx="822723" cy="8227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4" y="838579"/>
            <a:ext cx="1677881" cy="24686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71491" y="1228907"/>
            <a:ext cx="1547854" cy="1574240"/>
            <a:chOff x="6871491" y="1607824"/>
            <a:chExt cx="1547854" cy="157424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7005879" y="1607824"/>
              <a:ext cx="10243" cy="157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871491" y="3037478"/>
              <a:ext cx="15478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7005879" y="1904811"/>
              <a:ext cx="1290556" cy="1116260"/>
            </a:xfrm>
            <a:custGeom>
              <a:avLst/>
              <a:gdLst>
                <a:gd name="connsiteX0" fmla="*/ 0 w 1290556"/>
                <a:gd name="connsiteY0" fmla="*/ 1116260 h 1116260"/>
                <a:gd name="connsiteX1" fmla="*/ 317518 w 1290556"/>
                <a:gd name="connsiteY1" fmla="*/ 430118 h 1116260"/>
                <a:gd name="connsiteX2" fmla="*/ 532611 w 1290556"/>
                <a:gd name="connsiteY2" fmla="*/ 706623 h 1116260"/>
                <a:gd name="connsiteX3" fmla="*/ 727218 w 1290556"/>
                <a:gd name="connsiteY3" fmla="*/ 0 h 1116260"/>
                <a:gd name="connsiteX4" fmla="*/ 1290556 w 1290556"/>
                <a:gd name="connsiteY4" fmla="*/ 133132 h 111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556" h="1116260">
                  <a:moveTo>
                    <a:pt x="0" y="1116260"/>
                  </a:moveTo>
                  <a:lnTo>
                    <a:pt x="317518" y="430118"/>
                  </a:lnTo>
                  <a:lnTo>
                    <a:pt x="532611" y="706623"/>
                  </a:lnTo>
                  <a:lnTo>
                    <a:pt x="727218" y="0"/>
                  </a:lnTo>
                  <a:lnTo>
                    <a:pt x="1290556" y="133132"/>
                  </a:lnTo>
                </a:path>
              </a:pathLst>
            </a:custGeom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11" y="83079"/>
            <a:ext cx="1335741" cy="697058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2596439" y="1839373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41278" y="1798148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14951" y="1135775"/>
            <a:ext cx="225335" cy="390119"/>
            <a:chOff x="3049913" y="285361"/>
            <a:chExt cx="225335" cy="390119"/>
          </a:xfrm>
        </p:grpSpPr>
        <p:sp>
          <p:nvSpPr>
            <p:cNvPr id="30" name="Can 29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n 26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02676" y="1132909"/>
            <a:ext cx="225335" cy="390119"/>
            <a:chOff x="3049913" y="285361"/>
            <a:chExt cx="225335" cy="390119"/>
          </a:xfrm>
        </p:grpSpPr>
        <p:sp>
          <p:nvSpPr>
            <p:cNvPr id="33" name="Can 3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53073" y="1905097"/>
            <a:ext cx="225335" cy="390119"/>
            <a:chOff x="3049913" y="285361"/>
            <a:chExt cx="225335" cy="390119"/>
          </a:xfrm>
        </p:grpSpPr>
        <p:sp>
          <p:nvSpPr>
            <p:cNvPr id="43" name="Can 4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an 4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an 4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4951" y="1905097"/>
            <a:ext cx="225335" cy="390119"/>
            <a:chOff x="3049913" y="285361"/>
            <a:chExt cx="225335" cy="390119"/>
          </a:xfrm>
        </p:grpSpPr>
        <p:sp>
          <p:nvSpPr>
            <p:cNvPr id="47" name="Can 4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02676" y="1905097"/>
            <a:ext cx="225335" cy="390119"/>
            <a:chOff x="3049913" y="285361"/>
            <a:chExt cx="225335" cy="390119"/>
          </a:xfrm>
        </p:grpSpPr>
        <p:sp>
          <p:nvSpPr>
            <p:cNvPr id="51" name="Can 5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n 5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an 5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033073" y="1132680"/>
            <a:ext cx="225335" cy="390119"/>
            <a:chOff x="3049913" y="285361"/>
            <a:chExt cx="225335" cy="390119"/>
          </a:xfrm>
        </p:grpSpPr>
        <p:sp>
          <p:nvSpPr>
            <p:cNvPr id="55" name="Can 5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n 5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an 5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53073" y="2733561"/>
            <a:ext cx="225335" cy="390119"/>
            <a:chOff x="3049913" y="285361"/>
            <a:chExt cx="225335" cy="390119"/>
          </a:xfrm>
        </p:grpSpPr>
        <p:sp>
          <p:nvSpPr>
            <p:cNvPr id="59" name="Can 5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an 5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an 6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414951" y="2733561"/>
            <a:ext cx="225335" cy="390119"/>
            <a:chOff x="3049913" y="285361"/>
            <a:chExt cx="225335" cy="390119"/>
          </a:xfrm>
        </p:grpSpPr>
        <p:sp>
          <p:nvSpPr>
            <p:cNvPr id="63" name="Can 6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an 6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an 6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02676" y="2733561"/>
            <a:ext cx="225335" cy="390119"/>
            <a:chOff x="3049913" y="285361"/>
            <a:chExt cx="225335" cy="390119"/>
          </a:xfrm>
        </p:grpSpPr>
        <p:sp>
          <p:nvSpPr>
            <p:cNvPr id="67" name="Can 6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n 6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56337" y="3500931"/>
            <a:ext cx="225335" cy="390119"/>
            <a:chOff x="3049913" y="285361"/>
            <a:chExt cx="225335" cy="390119"/>
          </a:xfrm>
        </p:grpSpPr>
        <p:sp>
          <p:nvSpPr>
            <p:cNvPr id="71" name="Can 7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an 7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418215" y="3500931"/>
            <a:ext cx="225335" cy="390119"/>
            <a:chOff x="3049913" y="285361"/>
            <a:chExt cx="225335" cy="390119"/>
          </a:xfrm>
        </p:grpSpPr>
        <p:sp>
          <p:nvSpPr>
            <p:cNvPr id="75" name="Can 7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05940" y="3500931"/>
            <a:ext cx="225335" cy="390119"/>
            <a:chOff x="3049913" y="285361"/>
            <a:chExt cx="225335" cy="390119"/>
          </a:xfrm>
        </p:grpSpPr>
        <p:sp>
          <p:nvSpPr>
            <p:cNvPr id="79" name="Can 7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715943" y="1892647"/>
            <a:ext cx="225335" cy="390119"/>
            <a:chOff x="3049913" y="285361"/>
            <a:chExt cx="225335" cy="390119"/>
          </a:xfrm>
        </p:grpSpPr>
        <p:sp>
          <p:nvSpPr>
            <p:cNvPr id="83" name="Can 8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5943" y="1120230"/>
            <a:ext cx="225335" cy="390119"/>
            <a:chOff x="3049913" y="285361"/>
            <a:chExt cx="225335" cy="390119"/>
          </a:xfrm>
        </p:grpSpPr>
        <p:sp>
          <p:nvSpPr>
            <p:cNvPr id="87" name="Can 8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an 8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an 8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715943" y="2721111"/>
            <a:ext cx="225335" cy="390119"/>
            <a:chOff x="3049913" y="285361"/>
            <a:chExt cx="225335" cy="390119"/>
          </a:xfrm>
        </p:grpSpPr>
        <p:sp>
          <p:nvSpPr>
            <p:cNvPr id="91" name="Can 9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719207" y="3488481"/>
            <a:ext cx="225335" cy="390119"/>
            <a:chOff x="3049913" y="285361"/>
            <a:chExt cx="225335" cy="390119"/>
          </a:xfrm>
        </p:grpSpPr>
        <p:sp>
          <p:nvSpPr>
            <p:cNvPr id="95" name="Can 9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883023" y="2457488"/>
            <a:ext cx="26093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trike="sngStrike" dirty="0" err="1" smtClean="0">
                <a:latin typeface="Consolas"/>
                <a:cs typeface="Consolas"/>
              </a:rPr>
              <a:t>rdd.groupBy</a:t>
            </a:r>
            <a:r>
              <a:rPr lang="en-US" strike="sngStrike" dirty="0" smtClean="0">
                <a:latin typeface="Consolas"/>
                <a:cs typeface="Consolas"/>
              </a:rPr>
              <a:t>(</a:t>
            </a:r>
            <a:r>
              <a:rPr lang="is-IS" strike="sngStrike" dirty="0" smtClean="0">
                <a:latin typeface="Consolas"/>
                <a:cs typeface="Consolas"/>
              </a:rPr>
              <a:t>…)…</a:t>
            </a:r>
            <a:r>
              <a:rPr lang="en-US" dirty="0" err="1" smtClean="0">
                <a:latin typeface="Consolas"/>
                <a:cs typeface="Consolas"/>
              </a:rPr>
              <a:t>rdd.reduceByKey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is-IS" dirty="0">
                <a:latin typeface="Consolas"/>
                <a:cs typeface="Consolas"/>
              </a:rPr>
              <a:t>…)</a:t>
            </a:r>
            <a:r>
              <a:rPr lang="is-IS" dirty="0" smtClean="0">
                <a:latin typeface="Consolas"/>
                <a:cs typeface="Consolas"/>
              </a:rPr>
              <a:t>…</a:t>
            </a:r>
            <a:endParaRPr lang="is-IS" dirty="0">
              <a:latin typeface="Consolas"/>
              <a:cs typeface="Consola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3023" y="3091046"/>
            <a:ext cx="414273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Configuration: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spark.serializer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KryoSerializer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park.executor.cores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36432" y="3836405"/>
            <a:ext cx="8363401" cy="7738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Idealistic view: Spark cluster is a black box, runs the job fast</a:t>
            </a:r>
            <a:endParaRPr lang="en-US" sz="32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142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88" y="793245"/>
            <a:ext cx="822723" cy="822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793245"/>
            <a:ext cx="822723" cy="82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1575554"/>
            <a:ext cx="822723" cy="822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1575554"/>
            <a:ext cx="822723" cy="82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2397988"/>
            <a:ext cx="822723" cy="822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790378"/>
            <a:ext cx="822723" cy="822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2397988"/>
            <a:ext cx="822723" cy="822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1575554"/>
            <a:ext cx="822723" cy="822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2397988"/>
            <a:ext cx="822723" cy="8227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80" y="3193827"/>
            <a:ext cx="822723" cy="8227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35" y="3193827"/>
            <a:ext cx="822723" cy="822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8" y="3193827"/>
            <a:ext cx="822723" cy="822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793245"/>
            <a:ext cx="822723" cy="8227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1578421"/>
            <a:ext cx="822723" cy="8227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2400855"/>
            <a:ext cx="822723" cy="8227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08" y="3196694"/>
            <a:ext cx="822723" cy="8227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4" y="838579"/>
            <a:ext cx="1677881" cy="24686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71491" y="1228907"/>
            <a:ext cx="1547854" cy="1574240"/>
            <a:chOff x="6871491" y="1607824"/>
            <a:chExt cx="1547854" cy="157424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7005879" y="1607824"/>
              <a:ext cx="10243" cy="157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871491" y="3037478"/>
              <a:ext cx="15478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7005879" y="1904811"/>
              <a:ext cx="1290556" cy="1116260"/>
            </a:xfrm>
            <a:custGeom>
              <a:avLst/>
              <a:gdLst>
                <a:gd name="connsiteX0" fmla="*/ 0 w 1290556"/>
                <a:gd name="connsiteY0" fmla="*/ 1116260 h 1116260"/>
                <a:gd name="connsiteX1" fmla="*/ 317518 w 1290556"/>
                <a:gd name="connsiteY1" fmla="*/ 430118 h 1116260"/>
                <a:gd name="connsiteX2" fmla="*/ 532611 w 1290556"/>
                <a:gd name="connsiteY2" fmla="*/ 706623 h 1116260"/>
                <a:gd name="connsiteX3" fmla="*/ 727218 w 1290556"/>
                <a:gd name="connsiteY3" fmla="*/ 0 h 1116260"/>
                <a:gd name="connsiteX4" fmla="*/ 1290556 w 1290556"/>
                <a:gd name="connsiteY4" fmla="*/ 133132 h 111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556" h="1116260">
                  <a:moveTo>
                    <a:pt x="0" y="1116260"/>
                  </a:moveTo>
                  <a:lnTo>
                    <a:pt x="317518" y="430118"/>
                  </a:lnTo>
                  <a:lnTo>
                    <a:pt x="532611" y="706623"/>
                  </a:lnTo>
                  <a:lnTo>
                    <a:pt x="727218" y="0"/>
                  </a:lnTo>
                  <a:lnTo>
                    <a:pt x="1290556" y="133132"/>
                  </a:lnTo>
                </a:path>
              </a:pathLst>
            </a:custGeom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11" y="83079"/>
            <a:ext cx="1335741" cy="697058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2596439" y="1839373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41278" y="1798148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14951" y="1135775"/>
            <a:ext cx="225335" cy="390119"/>
            <a:chOff x="3049913" y="285361"/>
            <a:chExt cx="225335" cy="390119"/>
          </a:xfrm>
        </p:grpSpPr>
        <p:sp>
          <p:nvSpPr>
            <p:cNvPr id="30" name="Can 29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n 26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02676" y="1132909"/>
            <a:ext cx="225335" cy="390119"/>
            <a:chOff x="3049913" y="285361"/>
            <a:chExt cx="225335" cy="390119"/>
          </a:xfrm>
        </p:grpSpPr>
        <p:sp>
          <p:nvSpPr>
            <p:cNvPr id="33" name="Can 3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53073" y="1905097"/>
            <a:ext cx="225335" cy="390119"/>
            <a:chOff x="3049913" y="285361"/>
            <a:chExt cx="225335" cy="390119"/>
          </a:xfrm>
        </p:grpSpPr>
        <p:sp>
          <p:nvSpPr>
            <p:cNvPr id="43" name="Can 4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an 4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an 4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4951" y="1905097"/>
            <a:ext cx="225335" cy="390119"/>
            <a:chOff x="3049913" y="285361"/>
            <a:chExt cx="225335" cy="390119"/>
          </a:xfrm>
        </p:grpSpPr>
        <p:sp>
          <p:nvSpPr>
            <p:cNvPr id="47" name="Can 4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02676" y="1905097"/>
            <a:ext cx="225335" cy="390119"/>
            <a:chOff x="3049913" y="285361"/>
            <a:chExt cx="225335" cy="390119"/>
          </a:xfrm>
        </p:grpSpPr>
        <p:sp>
          <p:nvSpPr>
            <p:cNvPr id="51" name="Can 5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n 5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an 5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033073" y="1132680"/>
            <a:ext cx="225335" cy="390119"/>
            <a:chOff x="3049913" y="285361"/>
            <a:chExt cx="225335" cy="390119"/>
          </a:xfrm>
        </p:grpSpPr>
        <p:sp>
          <p:nvSpPr>
            <p:cNvPr id="55" name="Can 5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n 5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an 5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53073" y="2733561"/>
            <a:ext cx="225335" cy="390119"/>
            <a:chOff x="3049913" y="285361"/>
            <a:chExt cx="225335" cy="390119"/>
          </a:xfrm>
        </p:grpSpPr>
        <p:sp>
          <p:nvSpPr>
            <p:cNvPr id="59" name="Can 5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an 5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an 6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414951" y="2733561"/>
            <a:ext cx="225335" cy="390119"/>
            <a:chOff x="3049913" y="285361"/>
            <a:chExt cx="225335" cy="390119"/>
          </a:xfrm>
        </p:grpSpPr>
        <p:sp>
          <p:nvSpPr>
            <p:cNvPr id="63" name="Can 6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an 6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an 6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02676" y="2733561"/>
            <a:ext cx="225335" cy="390119"/>
            <a:chOff x="3049913" y="285361"/>
            <a:chExt cx="225335" cy="390119"/>
          </a:xfrm>
        </p:grpSpPr>
        <p:sp>
          <p:nvSpPr>
            <p:cNvPr id="67" name="Can 6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n 6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56337" y="3500931"/>
            <a:ext cx="225335" cy="390119"/>
            <a:chOff x="3049913" y="285361"/>
            <a:chExt cx="225335" cy="390119"/>
          </a:xfrm>
        </p:grpSpPr>
        <p:sp>
          <p:nvSpPr>
            <p:cNvPr id="71" name="Can 7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an 7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418215" y="3500931"/>
            <a:ext cx="225335" cy="390119"/>
            <a:chOff x="3049913" y="285361"/>
            <a:chExt cx="225335" cy="390119"/>
          </a:xfrm>
        </p:grpSpPr>
        <p:sp>
          <p:nvSpPr>
            <p:cNvPr id="75" name="Can 7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05940" y="3500931"/>
            <a:ext cx="225335" cy="390119"/>
            <a:chOff x="3049913" y="285361"/>
            <a:chExt cx="225335" cy="390119"/>
          </a:xfrm>
        </p:grpSpPr>
        <p:sp>
          <p:nvSpPr>
            <p:cNvPr id="79" name="Can 7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715943" y="1892647"/>
            <a:ext cx="225335" cy="390119"/>
            <a:chOff x="3049913" y="285361"/>
            <a:chExt cx="225335" cy="390119"/>
          </a:xfrm>
        </p:grpSpPr>
        <p:sp>
          <p:nvSpPr>
            <p:cNvPr id="83" name="Can 8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5943" y="1120230"/>
            <a:ext cx="225335" cy="390119"/>
            <a:chOff x="3049913" y="285361"/>
            <a:chExt cx="225335" cy="390119"/>
          </a:xfrm>
        </p:grpSpPr>
        <p:sp>
          <p:nvSpPr>
            <p:cNvPr id="87" name="Can 8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an 8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an 8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715943" y="2721111"/>
            <a:ext cx="225335" cy="390119"/>
            <a:chOff x="3049913" y="285361"/>
            <a:chExt cx="225335" cy="390119"/>
          </a:xfrm>
        </p:grpSpPr>
        <p:sp>
          <p:nvSpPr>
            <p:cNvPr id="91" name="Can 9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719207" y="3488481"/>
            <a:ext cx="225335" cy="390119"/>
            <a:chOff x="3049913" y="285361"/>
            <a:chExt cx="225335" cy="390119"/>
          </a:xfrm>
        </p:grpSpPr>
        <p:sp>
          <p:nvSpPr>
            <p:cNvPr id="95" name="Can 9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883023" y="2457488"/>
            <a:ext cx="26093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trike="sngStrike" dirty="0" err="1" smtClean="0">
                <a:latin typeface="Consolas"/>
                <a:cs typeface="Consolas"/>
              </a:rPr>
              <a:t>rdd.groupBy</a:t>
            </a:r>
            <a:r>
              <a:rPr lang="en-US" strike="sngStrike" dirty="0" smtClean="0">
                <a:latin typeface="Consolas"/>
                <a:cs typeface="Consolas"/>
              </a:rPr>
              <a:t>(</a:t>
            </a:r>
            <a:r>
              <a:rPr lang="is-IS" strike="sngStrike" dirty="0" smtClean="0">
                <a:latin typeface="Consolas"/>
                <a:cs typeface="Consolas"/>
              </a:rPr>
              <a:t>…)…</a:t>
            </a:r>
            <a:r>
              <a:rPr lang="en-US" dirty="0" err="1" smtClean="0">
                <a:latin typeface="Consolas"/>
                <a:cs typeface="Consolas"/>
              </a:rPr>
              <a:t>rdd.reduceByKey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is-IS" dirty="0">
                <a:latin typeface="Consolas"/>
                <a:cs typeface="Consolas"/>
              </a:rPr>
              <a:t>…)</a:t>
            </a:r>
            <a:r>
              <a:rPr lang="is-IS" dirty="0" smtClean="0">
                <a:latin typeface="Consolas"/>
                <a:cs typeface="Consolas"/>
              </a:rPr>
              <a:t>…</a:t>
            </a:r>
            <a:endParaRPr lang="is-IS" dirty="0">
              <a:latin typeface="Consolas"/>
              <a:cs typeface="Consola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36432" y="4167385"/>
            <a:ext cx="8363401" cy="7738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Realistic view: user uses performance characteristics to tune job, configuration, hardware, etc.</a:t>
            </a:r>
            <a:endParaRPr lang="en-US" sz="32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3023" y="3091046"/>
            <a:ext cx="414273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Configuration: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spark.serializer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KryoSerializer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park.executor.cores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4042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88" y="793245"/>
            <a:ext cx="822723" cy="822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80" y="793245"/>
            <a:ext cx="822723" cy="82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535" y="1575554"/>
            <a:ext cx="822723" cy="822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80" y="1575554"/>
            <a:ext cx="822723" cy="82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80" y="2397988"/>
            <a:ext cx="822723" cy="822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18" y="790378"/>
            <a:ext cx="822723" cy="822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535" y="2397988"/>
            <a:ext cx="822723" cy="822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18" y="1575554"/>
            <a:ext cx="822723" cy="822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18" y="2397988"/>
            <a:ext cx="822723" cy="8227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80" y="3193827"/>
            <a:ext cx="822723" cy="8227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535" y="3193827"/>
            <a:ext cx="822723" cy="822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18" y="3193827"/>
            <a:ext cx="822723" cy="822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08" y="793245"/>
            <a:ext cx="822723" cy="8227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08" y="1578421"/>
            <a:ext cx="822723" cy="8227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08" y="2400855"/>
            <a:ext cx="822723" cy="8227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08" y="3196694"/>
            <a:ext cx="822723" cy="8227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4" y="838579"/>
            <a:ext cx="1677881" cy="246860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871491" y="1228907"/>
            <a:ext cx="1547854" cy="1574240"/>
            <a:chOff x="6871491" y="1607824"/>
            <a:chExt cx="1547854" cy="1574240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7005879" y="1607824"/>
              <a:ext cx="10243" cy="157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6871491" y="3037478"/>
              <a:ext cx="15478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7005879" y="1904811"/>
              <a:ext cx="1290556" cy="1116260"/>
            </a:xfrm>
            <a:custGeom>
              <a:avLst/>
              <a:gdLst>
                <a:gd name="connsiteX0" fmla="*/ 0 w 1290556"/>
                <a:gd name="connsiteY0" fmla="*/ 1116260 h 1116260"/>
                <a:gd name="connsiteX1" fmla="*/ 317518 w 1290556"/>
                <a:gd name="connsiteY1" fmla="*/ 430118 h 1116260"/>
                <a:gd name="connsiteX2" fmla="*/ 532611 w 1290556"/>
                <a:gd name="connsiteY2" fmla="*/ 706623 h 1116260"/>
                <a:gd name="connsiteX3" fmla="*/ 727218 w 1290556"/>
                <a:gd name="connsiteY3" fmla="*/ 0 h 1116260"/>
                <a:gd name="connsiteX4" fmla="*/ 1290556 w 1290556"/>
                <a:gd name="connsiteY4" fmla="*/ 133132 h 111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556" h="1116260">
                  <a:moveTo>
                    <a:pt x="0" y="1116260"/>
                  </a:moveTo>
                  <a:lnTo>
                    <a:pt x="317518" y="430118"/>
                  </a:lnTo>
                  <a:lnTo>
                    <a:pt x="532611" y="706623"/>
                  </a:lnTo>
                  <a:lnTo>
                    <a:pt x="727218" y="0"/>
                  </a:lnTo>
                  <a:lnTo>
                    <a:pt x="1290556" y="133132"/>
                  </a:lnTo>
                </a:path>
              </a:pathLst>
            </a:custGeom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011" y="83079"/>
            <a:ext cx="1335741" cy="697058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2596439" y="1839373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5941278" y="1798148"/>
            <a:ext cx="868755" cy="5494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14951" y="1135775"/>
            <a:ext cx="225335" cy="390119"/>
            <a:chOff x="3049913" y="285361"/>
            <a:chExt cx="225335" cy="390119"/>
          </a:xfrm>
        </p:grpSpPr>
        <p:sp>
          <p:nvSpPr>
            <p:cNvPr id="30" name="Can 29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n 26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02676" y="1132909"/>
            <a:ext cx="225335" cy="390119"/>
            <a:chOff x="3049913" y="285361"/>
            <a:chExt cx="225335" cy="390119"/>
          </a:xfrm>
        </p:grpSpPr>
        <p:sp>
          <p:nvSpPr>
            <p:cNvPr id="33" name="Can 3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53073" y="1905097"/>
            <a:ext cx="225335" cy="390119"/>
            <a:chOff x="3049913" y="285361"/>
            <a:chExt cx="225335" cy="390119"/>
          </a:xfrm>
        </p:grpSpPr>
        <p:sp>
          <p:nvSpPr>
            <p:cNvPr id="43" name="Can 4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an 4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an 4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14951" y="1905097"/>
            <a:ext cx="225335" cy="390119"/>
            <a:chOff x="3049913" y="285361"/>
            <a:chExt cx="225335" cy="390119"/>
          </a:xfrm>
        </p:grpSpPr>
        <p:sp>
          <p:nvSpPr>
            <p:cNvPr id="47" name="Can 4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an 4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n 4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02676" y="1905097"/>
            <a:ext cx="225335" cy="390119"/>
            <a:chOff x="3049913" y="285361"/>
            <a:chExt cx="225335" cy="390119"/>
          </a:xfrm>
        </p:grpSpPr>
        <p:sp>
          <p:nvSpPr>
            <p:cNvPr id="51" name="Can 5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n 5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an 5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033073" y="1132680"/>
            <a:ext cx="225335" cy="390119"/>
            <a:chOff x="3049913" y="285361"/>
            <a:chExt cx="225335" cy="390119"/>
          </a:xfrm>
        </p:grpSpPr>
        <p:sp>
          <p:nvSpPr>
            <p:cNvPr id="55" name="Can 5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n 5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an 5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53073" y="2733561"/>
            <a:ext cx="225335" cy="390119"/>
            <a:chOff x="3049913" y="285361"/>
            <a:chExt cx="225335" cy="390119"/>
          </a:xfrm>
        </p:grpSpPr>
        <p:sp>
          <p:nvSpPr>
            <p:cNvPr id="59" name="Can 5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an 5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an 6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414951" y="2733561"/>
            <a:ext cx="225335" cy="390119"/>
            <a:chOff x="3049913" y="285361"/>
            <a:chExt cx="225335" cy="390119"/>
          </a:xfrm>
        </p:grpSpPr>
        <p:sp>
          <p:nvSpPr>
            <p:cNvPr id="63" name="Can 6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an 6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an 6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02676" y="2733561"/>
            <a:ext cx="225335" cy="390119"/>
            <a:chOff x="3049913" y="285361"/>
            <a:chExt cx="225335" cy="390119"/>
          </a:xfrm>
        </p:grpSpPr>
        <p:sp>
          <p:nvSpPr>
            <p:cNvPr id="67" name="Can 6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n 6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56337" y="3500931"/>
            <a:ext cx="225335" cy="390119"/>
            <a:chOff x="3049913" y="285361"/>
            <a:chExt cx="225335" cy="390119"/>
          </a:xfrm>
        </p:grpSpPr>
        <p:sp>
          <p:nvSpPr>
            <p:cNvPr id="71" name="Can 7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an 7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an 7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418215" y="3500931"/>
            <a:ext cx="225335" cy="390119"/>
            <a:chOff x="3049913" y="285361"/>
            <a:chExt cx="225335" cy="390119"/>
          </a:xfrm>
        </p:grpSpPr>
        <p:sp>
          <p:nvSpPr>
            <p:cNvPr id="75" name="Can 7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05940" y="3500931"/>
            <a:ext cx="225335" cy="390119"/>
            <a:chOff x="3049913" y="285361"/>
            <a:chExt cx="225335" cy="390119"/>
          </a:xfrm>
        </p:grpSpPr>
        <p:sp>
          <p:nvSpPr>
            <p:cNvPr id="79" name="Can 78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715943" y="1892647"/>
            <a:ext cx="225335" cy="390119"/>
            <a:chOff x="3049913" y="285361"/>
            <a:chExt cx="225335" cy="390119"/>
          </a:xfrm>
        </p:grpSpPr>
        <p:sp>
          <p:nvSpPr>
            <p:cNvPr id="83" name="Can 82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5943" y="1120230"/>
            <a:ext cx="225335" cy="390119"/>
            <a:chOff x="3049913" y="285361"/>
            <a:chExt cx="225335" cy="390119"/>
          </a:xfrm>
        </p:grpSpPr>
        <p:sp>
          <p:nvSpPr>
            <p:cNvPr id="87" name="Can 86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an 87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an 88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715943" y="2721111"/>
            <a:ext cx="225335" cy="390119"/>
            <a:chOff x="3049913" y="285361"/>
            <a:chExt cx="225335" cy="390119"/>
          </a:xfrm>
        </p:grpSpPr>
        <p:sp>
          <p:nvSpPr>
            <p:cNvPr id="91" name="Can 90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719207" y="3488481"/>
            <a:ext cx="225335" cy="390119"/>
            <a:chOff x="3049913" y="285361"/>
            <a:chExt cx="225335" cy="390119"/>
          </a:xfrm>
        </p:grpSpPr>
        <p:sp>
          <p:nvSpPr>
            <p:cNvPr id="95" name="Can 94"/>
            <p:cNvSpPr/>
            <p:nvPr/>
          </p:nvSpPr>
          <p:spPr>
            <a:xfrm>
              <a:off x="3049913" y="532107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3049913" y="408734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3049913" y="285361"/>
              <a:ext cx="225335" cy="143373"/>
            </a:xfrm>
            <a:prstGeom prst="can">
              <a:avLst/>
            </a:prstGeom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883023" y="2457488"/>
            <a:ext cx="26093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trike="sngStrike" dirty="0" err="1" smtClean="0">
                <a:latin typeface="Consolas"/>
                <a:cs typeface="Consolas"/>
              </a:rPr>
              <a:t>rdd.groupBy</a:t>
            </a:r>
            <a:r>
              <a:rPr lang="en-US" strike="sngStrike" dirty="0" smtClean="0">
                <a:latin typeface="Consolas"/>
                <a:cs typeface="Consolas"/>
              </a:rPr>
              <a:t>(</a:t>
            </a:r>
            <a:r>
              <a:rPr lang="is-IS" strike="sngStrike" dirty="0" smtClean="0">
                <a:latin typeface="Consolas"/>
                <a:cs typeface="Consolas"/>
              </a:rPr>
              <a:t>…)…</a:t>
            </a:r>
            <a:r>
              <a:rPr lang="en-US" dirty="0" err="1" smtClean="0">
                <a:latin typeface="Consolas"/>
                <a:cs typeface="Consolas"/>
              </a:rPr>
              <a:t>rdd.reduceByKey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is-IS" dirty="0">
                <a:latin typeface="Consolas"/>
                <a:cs typeface="Consolas"/>
              </a:rPr>
              <a:t>…)</a:t>
            </a:r>
            <a:r>
              <a:rPr lang="is-IS" dirty="0" smtClean="0">
                <a:latin typeface="Consolas"/>
                <a:cs typeface="Consolas"/>
              </a:rPr>
              <a:t>…</a:t>
            </a:r>
            <a:endParaRPr lang="is-IS" dirty="0">
              <a:latin typeface="Consolas"/>
              <a:cs typeface="Consola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36432" y="4167385"/>
            <a:ext cx="8363401" cy="7738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Open Sans Condensed Light"/>
                <a:cs typeface="Open Sans Condensed Light"/>
              </a:rPr>
              <a:t>Realistic view: user uses performance characteristics to tune job, configuration, hardware, etc.</a:t>
            </a:r>
            <a:endParaRPr lang="en-US" sz="3200" dirty="0">
              <a:solidFill>
                <a:schemeClr val="tx1"/>
              </a:solidFill>
              <a:latin typeface="Open Sans Condensed Light"/>
              <a:cs typeface="Open Sans Condensed Light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3023" y="3091046"/>
            <a:ext cx="414273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Configuration: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spark.serializer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KryoSerializer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s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park.executor.cores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02" name="Content Placeholder 3"/>
          <p:cNvSpPr txBox="1">
            <a:spLocks/>
          </p:cNvSpPr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Condensed Light"/>
                <a:ea typeface="+mn-ea"/>
                <a:cs typeface="Open Sans Condensed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dirty="0" smtClean="0">
                <a:latin typeface="Open Sans Condensed Bold"/>
                <a:cs typeface="Open Sans Condensed Bold"/>
              </a:rPr>
              <a:t>Users need to be able to reason about performance</a:t>
            </a:r>
          </a:p>
        </p:txBody>
      </p:sp>
    </p:spTree>
    <p:extLst>
      <p:ext uri="{BB962C8B-B14F-4D97-AF65-F5344CB8AC3E}">
        <p14:creationId xmlns:p14="http://schemas.microsoft.com/office/powerpoint/2010/main" val="153665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15412</TotalTime>
  <Words>2197</Words>
  <Application>Microsoft Macintosh PowerPoint</Application>
  <PresentationFormat>On-screen Show (16:9)</PresentationFormat>
  <Paragraphs>478</Paragraphs>
  <Slides>52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Re-Architecting Apache Spark for Performance Understandability</vt:lpstr>
      <vt:lpstr>About Me</vt:lpstr>
      <vt:lpstr>About this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Reasoning about Spark Performance</vt:lpstr>
      <vt:lpstr>Reasoning about Spark Performance</vt:lpstr>
      <vt:lpstr>Reasoning about Spark Performance</vt:lpstr>
      <vt:lpstr>PowerPoint Presentation</vt:lpstr>
      <vt:lpstr>Vision: jobs report high-level performance metrics</vt:lpstr>
      <vt:lpstr>Vision: jobs report high-level performance metrics</vt:lpstr>
      <vt:lpstr>Vision: jobs report high-level performance metrics</vt:lpstr>
      <vt:lpstr>Vision: jobs report high-level performance metrics</vt:lpstr>
      <vt:lpstr>How can we achieve this vision?</vt:lpstr>
      <vt:lpstr>PowerPoint Presentation</vt:lpstr>
      <vt:lpstr>PowerPoint Presentation</vt:lpstr>
      <vt:lpstr>PowerPoint Presentation</vt:lpstr>
      <vt:lpstr>How can we achieve this 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to reasoning about performance</vt:lpstr>
      <vt:lpstr>How can we achieve this 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this decomposition work?</vt:lpstr>
      <vt:lpstr> Implementation</vt:lpstr>
      <vt:lpstr>How can we achieve this vision?</vt:lpstr>
      <vt:lpstr>Performance on-par with Apache Spark</vt:lpstr>
      <vt:lpstr>Performance on-par with Apache Spark</vt:lpstr>
      <vt:lpstr>Monotasks in action</vt:lpstr>
      <vt:lpstr>How much faster would jobs run if each machine had 2 disks instead of 1?</vt:lpstr>
      <vt:lpstr>How much faster would job run if data were de-serialized and in memory?</vt:lpstr>
      <vt:lpstr>How much faster would job run if data were de-serialized and in memory?</vt:lpstr>
      <vt:lpstr>How much faster would job run if data were de-serialized and in memory?</vt:lpstr>
      <vt:lpstr>How much faster would job run if data were de-serialized and in memory?</vt:lpstr>
      <vt:lpstr>Leveraging Performance Clarity to Improve Performance</vt:lpstr>
      <vt:lpstr>Configuring the number of concurrent tasks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 Ousterhout</dc:creator>
  <cp:lastModifiedBy>Kay Ousterhout</cp:lastModifiedBy>
  <cp:revision>225</cp:revision>
  <cp:lastPrinted>2016-06-07T05:11:03Z</cp:lastPrinted>
  <dcterms:created xsi:type="dcterms:W3CDTF">2015-12-15T21:31:10Z</dcterms:created>
  <dcterms:modified xsi:type="dcterms:W3CDTF">2016-06-14T00:16:39Z</dcterms:modified>
</cp:coreProperties>
</file>